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03"/>
  </p:notesMasterIdLst>
  <p:sldIdLst>
    <p:sldId id="599" r:id="rId3"/>
    <p:sldId id="600" r:id="rId4"/>
    <p:sldId id="601" r:id="rId5"/>
    <p:sldId id="602" r:id="rId6"/>
    <p:sldId id="603" r:id="rId7"/>
    <p:sldId id="604" r:id="rId8"/>
    <p:sldId id="605" r:id="rId9"/>
    <p:sldId id="606" r:id="rId10"/>
    <p:sldId id="607" r:id="rId11"/>
    <p:sldId id="608" r:id="rId12"/>
    <p:sldId id="609" r:id="rId13"/>
    <p:sldId id="610" r:id="rId14"/>
    <p:sldId id="611" r:id="rId15"/>
    <p:sldId id="612" r:id="rId16"/>
    <p:sldId id="613" r:id="rId17"/>
    <p:sldId id="614" r:id="rId18"/>
    <p:sldId id="616" r:id="rId19"/>
    <p:sldId id="615" r:id="rId20"/>
    <p:sldId id="617" r:id="rId21"/>
    <p:sldId id="618" r:id="rId22"/>
    <p:sldId id="707" r:id="rId23"/>
    <p:sldId id="708" r:id="rId24"/>
    <p:sldId id="709" r:id="rId25"/>
    <p:sldId id="699" r:id="rId26"/>
    <p:sldId id="700" r:id="rId27"/>
    <p:sldId id="706" r:id="rId28"/>
    <p:sldId id="619" r:id="rId29"/>
    <p:sldId id="724" r:id="rId30"/>
    <p:sldId id="624" r:id="rId31"/>
    <p:sldId id="625" r:id="rId32"/>
    <p:sldId id="726" r:id="rId33"/>
    <p:sldId id="626" r:id="rId34"/>
    <p:sldId id="644" r:id="rId35"/>
    <p:sldId id="645" r:id="rId36"/>
    <p:sldId id="710" r:id="rId37"/>
    <p:sldId id="646" r:id="rId38"/>
    <p:sldId id="647" r:id="rId39"/>
    <p:sldId id="648" r:id="rId40"/>
    <p:sldId id="712" r:id="rId41"/>
    <p:sldId id="713" r:id="rId42"/>
    <p:sldId id="649" r:id="rId43"/>
    <p:sldId id="650" r:id="rId44"/>
    <p:sldId id="651" r:id="rId45"/>
    <p:sldId id="652" r:id="rId46"/>
    <p:sldId id="653" r:id="rId47"/>
    <p:sldId id="654" r:id="rId48"/>
    <p:sldId id="655" r:id="rId49"/>
    <p:sldId id="656" r:id="rId50"/>
    <p:sldId id="657" r:id="rId51"/>
    <p:sldId id="658" r:id="rId52"/>
    <p:sldId id="659" r:id="rId53"/>
    <p:sldId id="660" r:id="rId54"/>
    <p:sldId id="661" r:id="rId55"/>
    <p:sldId id="662" r:id="rId56"/>
    <p:sldId id="663" r:id="rId57"/>
    <p:sldId id="705" r:id="rId58"/>
    <p:sldId id="714" r:id="rId59"/>
    <p:sldId id="664" r:id="rId60"/>
    <p:sldId id="716" r:id="rId61"/>
    <p:sldId id="715" r:id="rId62"/>
    <p:sldId id="665" r:id="rId63"/>
    <p:sldId id="666" r:id="rId64"/>
    <p:sldId id="667" r:id="rId65"/>
    <p:sldId id="668" r:id="rId66"/>
    <p:sldId id="717" r:id="rId67"/>
    <p:sldId id="671" r:id="rId68"/>
    <p:sldId id="672" r:id="rId69"/>
    <p:sldId id="673" r:id="rId70"/>
    <p:sldId id="674" r:id="rId71"/>
    <p:sldId id="675" r:id="rId72"/>
    <p:sldId id="676" r:id="rId73"/>
    <p:sldId id="677" r:id="rId74"/>
    <p:sldId id="678" r:id="rId75"/>
    <p:sldId id="669" r:id="rId76"/>
    <p:sldId id="670" r:id="rId77"/>
    <p:sldId id="718" r:id="rId78"/>
    <p:sldId id="719" r:id="rId79"/>
    <p:sldId id="720" r:id="rId80"/>
    <p:sldId id="679" r:id="rId81"/>
    <p:sldId id="680" r:id="rId82"/>
    <p:sldId id="681" r:id="rId83"/>
    <p:sldId id="727" r:id="rId84"/>
    <p:sldId id="682" r:id="rId85"/>
    <p:sldId id="683" r:id="rId86"/>
    <p:sldId id="725" r:id="rId87"/>
    <p:sldId id="684" r:id="rId88"/>
    <p:sldId id="685" r:id="rId89"/>
    <p:sldId id="686" r:id="rId90"/>
    <p:sldId id="687" r:id="rId91"/>
    <p:sldId id="688" r:id="rId92"/>
    <p:sldId id="689" r:id="rId93"/>
    <p:sldId id="690" r:id="rId94"/>
    <p:sldId id="691" r:id="rId95"/>
    <p:sldId id="692" r:id="rId96"/>
    <p:sldId id="693" r:id="rId97"/>
    <p:sldId id="694" r:id="rId98"/>
    <p:sldId id="695" r:id="rId99"/>
    <p:sldId id="696" r:id="rId100"/>
    <p:sldId id="697" r:id="rId101"/>
    <p:sldId id="698" r:id="rId10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C00"/>
    <a:srgbClr val="7CAFB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42" autoAdjust="0"/>
    <p:restoredTop sz="79401" autoAdjust="0"/>
  </p:normalViewPr>
  <p:slideViewPr>
    <p:cSldViewPr snapToGrid="0" snapToObjects="1">
      <p:cViewPr varScale="1">
        <p:scale>
          <a:sx n="86" d="100"/>
          <a:sy n="86" d="100"/>
        </p:scale>
        <p:origin x="605" y="6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8E932-77D6-43F4-911F-7C133D45564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707F8E99-7746-4FDB-B96E-D7A0D4E49411}">
      <dgm:prSet phldrT="[文字]"/>
      <dgm:spPr/>
      <dgm:t>
        <a:bodyPr/>
        <a:lstStyle/>
        <a:p>
          <a:r>
            <a:rPr lang="zh-TW" altLang="en-US" dirty="0"/>
            <a:t>類別型資料</a:t>
          </a:r>
          <a:endParaRPr lang="en-US" dirty="0"/>
        </a:p>
      </dgm:t>
    </dgm:pt>
    <dgm:pt modelId="{9381B8B9-0F38-46D8-B53C-DD008CEBD92E}" type="parTrans" cxnId="{8DF30461-AEE5-43EE-867B-4D7990A966FD}">
      <dgm:prSet/>
      <dgm:spPr/>
      <dgm:t>
        <a:bodyPr/>
        <a:lstStyle/>
        <a:p>
          <a:endParaRPr lang="en-US"/>
        </a:p>
      </dgm:t>
    </dgm:pt>
    <dgm:pt modelId="{0932E1C6-137D-4317-B403-D12E8C7FAA63}" type="sibTrans" cxnId="{8DF30461-AEE5-43EE-867B-4D7990A966FD}">
      <dgm:prSet/>
      <dgm:spPr/>
      <dgm:t>
        <a:bodyPr/>
        <a:lstStyle/>
        <a:p>
          <a:endParaRPr lang="en-US"/>
        </a:p>
      </dgm:t>
    </dgm:pt>
    <dgm:pt modelId="{844B46EF-A119-4087-AA7D-6C5F40D450CA}">
      <dgm:prSet phldrT="[文字]"/>
      <dgm:spPr/>
      <dgm:t>
        <a:bodyPr/>
        <a:lstStyle/>
        <a:p>
          <a:r>
            <a:rPr lang="zh-TW" altLang="en-US" dirty="0"/>
            <a:t>名目</a:t>
          </a:r>
          <a:endParaRPr lang="en-US" dirty="0"/>
        </a:p>
      </dgm:t>
    </dgm:pt>
    <dgm:pt modelId="{059B90FC-E4FD-45EA-A52E-BD2529FB2D42}" type="parTrans" cxnId="{54677D76-265B-4496-8E89-4C85775B7187}">
      <dgm:prSet/>
      <dgm:spPr/>
      <dgm:t>
        <a:bodyPr/>
        <a:lstStyle/>
        <a:p>
          <a:endParaRPr lang="en-US"/>
        </a:p>
      </dgm:t>
    </dgm:pt>
    <dgm:pt modelId="{19F14756-E131-487E-BDBB-60931620D6B8}" type="sibTrans" cxnId="{54677D76-265B-4496-8E89-4C85775B7187}">
      <dgm:prSet/>
      <dgm:spPr/>
      <dgm:t>
        <a:bodyPr/>
        <a:lstStyle/>
        <a:p>
          <a:endParaRPr lang="en-US"/>
        </a:p>
      </dgm:t>
    </dgm:pt>
    <dgm:pt modelId="{F2695A16-8B5E-4DFD-8DA9-5546C824A819}">
      <dgm:prSet phldrT="[文字]"/>
      <dgm:spPr/>
      <dgm:t>
        <a:bodyPr/>
        <a:lstStyle/>
        <a:p>
          <a:r>
            <a:rPr lang="zh-TW" altLang="en-US" dirty="0"/>
            <a:t>順序</a:t>
          </a:r>
          <a:endParaRPr lang="en-US" dirty="0"/>
        </a:p>
      </dgm:t>
    </dgm:pt>
    <dgm:pt modelId="{E400B860-FD64-4A6B-8F04-1220D9FB26E9}" type="parTrans" cxnId="{B4D65E75-14DF-4B2D-8D71-34723D7C9277}">
      <dgm:prSet/>
      <dgm:spPr/>
      <dgm:t>
        <a:bodyPr/>
        <a:lstStyle/>
        <a:p>
          <a:endParaRPr lang="en-US"/>
        </a:p>
      </dgm:t>
    </dgm:pt>
    <dgm:pt modelId="{F115BAD2-E675-4417-B8DF-03DA5DE1107E}" type="sibTrans" cxnId="{B4D65E75-14DF-4B2D-8D71-34723D7C9277}">
      <dgm:prSet/>
      <dgm:spPr/>
      <dgm:t>
        <a:bodyPr/>
        <a:lstStyle/>
        <a:p>
          <a:endParaRPr lang="en-US"/>
        </a:p>
      </dgm:t>
    </dgm:pt>
    <dgm:pt modelId="{1F190983-1686-4DD2-8933-99C8EF20118D}" type="pres">
      <dgm:prSet presAssocID="{8258E932-77D6-43F4-911F-7C133D455641}" presName="hierChild1" presStyleCnt="0">
        <dgm:presLayoutVars>
          <dgm:orgChart val="1"/>
          <dgm:chPref val="1"/>
          <dgm:dir/>
          <dgm:animOne val="branch"/>
          <dgm:animLvl val="lvl"/>
          <dgm:resizeHandles/>
        </dgm:presLayoutVars>
      </dgm:prSet>
      <dgm:spPr/>
    </dgm:pt>
    <dgm:pt modelId="{56349B53-DFE3-4CB7-AD15-82DC78711253}" type="pres">
      <dgm:prSet presAssocID="{707F8E99-7746-4FDB-B96E-D7A0D4E49411}" presName="hierRoot1" presStyleCnt="0">
        <dgm:presLayoutVars>
          <dgm:hierBranch val="init"/>
        </dgm:presLayoutVars>
      </dgm:prSet>
      <dgm:spPr/>
    </dgm:pt>
    <dgm:pt modelId="{EA471C9E-9F8C-48EF-AD9A-A566C6E2FD5D}" type="pres">
      <dgm:prSet presAssocID="{707F8E99-7746-4FDB-B96E-D7A0D4E49411}" presName="rootComposite1" presStyleCnt="0"/>
      <dgm:spPr/>
    </dgm:pt>
    <dgm:pt modelId="{84CA049A-545B-4565-A1F5-1F04FF55B7A2}" type="pres">
      <dgm:prSet presAssocID="{707F8E99-7746-4FDB-B96E-D7A0D4E49411}" presName="rootText1" presStyleLbl="node0" presStyleIdx="0" presStyleCnt="1">
        <dgm:presLayoutVars>
          <dgm:chPref val="3"/>
        </dgm:presLayoutVars>
      </dgm:prSet>
      <dgm:spPr/>
    </dgm:pt>
    <dgm:pt modelId="{97E4298C-FF03-4F84-8885-B56C0E0875E5}" type="pres">
      <dgm:prSet presAssocID="{707F8E99-7746-4FDB-B96E-D7A0D4E49411}" presName="rootConnector1" presStyleLbl="node1" presStyleIdx="0" presStyleCnt="0"/>
      <dgm:spPr/>
    </dgm:pt>
    <dgm:pt modelId="{517A9AEE-0DFC-4969-9C93-E9A628F3BD05}" type="pres">
      <dgm:prSet presAssocID="{707F8E99-7746-4FDB-B96E-D7A0D4E49411}" presName="hierChild2" presStyleCnt="0"/>
      <dgm:spPr/>
    </dgm:pt>
    <dgm:pt modelId="{C2DB2B98-2E2D-4B8C-A89C-294AA359A5BD}" type="pres">
      <dgm:prSet presAssocID="{059B90FC-E4FD-45EA-A52E-BD2529FB2D42}" presName="Name64" presStyleLbl="parChTrans1D2" presStyleIdx="0" presStyleCnt="2"/>
      <dgm:spPr/>
    </dgm:pt>
    <dgm:pt modelId="{29F9984D-A11F-446C-B331-CD6F30B871AB}" type="pres">
      <dgm:prSet presAssocID="{844B46EF-A119-4087-AA7D-6C5F40D450CA}" presName="hierRoot2" presStyleCnt="0">
        <dgm:presLayoutVars>
          <dgm:hierBranch val="init"/>
        </dgm:presLayoutVars>
      </dgm:prSet>
      <dgm:spPr/>
    </dgm:pt>
    <dgm:pt modelId="{497D4CF4-61D0-473C-8A18-5158A7A5F894}" type="pres">
      <dgm:prSet presAssocID="{844B46EF-A119-4087-AA7D-6C5F40D450CA}" presName="rootComposite" presStyleCnt="0"/>
      <dgm:spPr/>
    </dgm:pt>
    <dgm:pt modelId="{764F0D5C-D950-4347-8301-62CA7D6A055E}" type="pres">
      <dgm:prSet presAssocID="{844B46EF-A119-4087-AA7D-6C5F40D450CA}" presName="rootText" presStyleLbl="node2" presStyleIdx="0" presStyleCnt="2">
        <dgm:presLayoutVars>
          <dgm:chPref val="3"/>
        </dgm:presLayoutVars>
      </dgm:prSet>
      <dgm:spPr/>
    </dgm:pt>
    <dgm:pt modelId="{5AE0338F-E14D-4793-9703-DE2FC9020B44}" type="pres">
      <dgm:prSet presAssocID="{844B46EF-A119-4087-AA7D-6C5F40D450CA}" presName="rootConnector" presStyleLbl="node2" presStyleIdx="0" presStyleCnt="2"/>
      <dgm:spPr/>
    </dgm:pt>
    <dgm:pt modelId="{528151A3-ED73-467B-9108-C7CEA5EC6C3B}" type="pres">
      <dgm:prSet presAssocID="{844B46EF-A119-4087-AA7D-6C5F40D450CA}" presName="hierChild4" presStyleCnt="0"/>
      <dgm:spPr/>
    </dgm:pt>
    <dgm:pt modelId="{8B0947B7-8842-416D-B756-BD8E23D898DC}" type="pres">
      <dgm:prSet presAssocID="{844B46EF-A119-4087-AA7D-6C5F40D450CA}" presName="hierChild5" presStyleCnt="0"/>
      <dgm:spPr/>
    </dgm:pt>
    <dgm:pt modelId="{6EF844D5-C598-4592-A812-294FD7235754}" type="pres">
      <dgm:prSet presAssocID="{E400B860-FD64-4A6B-8F04-1220D9FB26E9}" presName="Name64" presStyleLbl="parChTrans1D2" presStyleIdx="1" presStyleCnt="2"/>
      <dgm:spPr/>
    </dgm:pt>
    <dgm:pt modelId="{5E6352E4-B6F1-4AC4-AA46-8C3D39D99BBF}" type="pres">
      <dgm:prSet presAssocID="{F2695A16-8B5E-4DFD-8DA9-5546C824A819}" presName="hierRoot2" presStyleCnt="0">
        <dgm:presLayoutVars>
          <dgm:hierBranch val="init"/>
        </dgm:presLayoutVars>
      </dgm:prSet>
      <dgm:spPr/>
    </dgm:pt>
    <dgm:pt modelId="{64CC284C-471A-4CB6-AEBA-EC53A56D2410}" type="pres">
      <dgm:prSet presAssocID="{F2695A16-8B5E-4DFD-8DA9-5546C824A819}" presName="rootComposite" presStyleCnt="0"/>
      <dgm:spPr/>
    </dgm:pt>
    <dgm:pt modelId="{3609B17F-4E08-49B6-8307-355FF52391DA}" type="pres">
      <dgm:prSet presAssocID="{F2695A16-8B5E-4DFD-8DA9-5546C824A819}" presName="rootText" presStyleLbl="node2" presStyleIdx="1" presStyleCnt="2">
        <dgm:presLayoutVars>
          <dgm:chPref val="3"/>
        </dgm:presLayoutVars>
      </dgm:prSet>
      <dgm:spPr/>
    </dgm:pt>
    <dgm:pt modelId="{27BB2ACF-C3F2-4741-AD63-FCAC07F000A9}" type="pres">
      <dgm:prSet presAssocID="{F2695A16-8B5E-4DFD-8DA9-5546C824A819}" presName="rootConnector" presStyleLbl="node2" presStyleIdx="1" presStyleCnt="2"/>
      <dgm:spPr/>
    </dgm:pt>
    <dgm:pt modelId="{59693312-2166-4209-8A71-F9E13A8ADB10}" type="pres">
      <dgm:prSet presAssocID="{F2695A16-8B5E-4DFD-8DA9-5546C824A819}" presName="hierChild4" presStyleCnt="0"/>
      <dgm:spPr/>
    </dgm:pt>
    <dgm:pt modelId="{72506469-E13B-44D9-83EE-F4B6650A3296}" type="pres">
      <dgm:prSet presAssocID="{F2695A16-8B5E-4DFD-8DA9-5546C824A819}" presName="hierChild5" presStyleCnt="0"/>
      <dgm:spPr/>
    </dgm:pt>
    <dgm:pt modelId="{4DC23191-6230-4273-9AA8-335FA3F7A929}" type="pres">
      <dgm:prSet presAssocID="{707F8E99-7746-4FDB-B96E-D7A0D4E49411}" presName="hierChild3" presStyleCnt="0"/>
      <dgm:spPr/>
    </dgm:pt>
  </dgm:ptLst>
  <dgm:cxnLst>
    <dgm:cxn modelId="{15DCCA1A-A1DF-4A0F-B518-DF78FC579A83}" type="presOf" srcId="{8258E932-77D6-43F4-911F-7C133D455641}" destId="{1F190983-1686-4DD2-8933-99C8EF20118D}" srcOrd="0" destOrd="0" presId="urn:microsoft.com/office/officeart/2009/3/layout/HorizontalOrganizationChart"/>
    <dgm:cxn modelId="{BF977A2C-72BF-4811-A3C6-2C6412050053}" type="presOf" srcId="{059B90FC-E4FD-45EA-A52E-BD2529FB2D42}" destId="{C2DB2B98-2E2D-4B8C-A89C-294AA359A5BD}" srcOrd="0" destOrd="0" presId="urn:microsoft.com/office/officeart/2009/3/layout/HorizontalOrganizationChart"/>
    <dgm:cxn modelId="{3BCB513C-AB1A-4DA1-B8F1-0D32A16FDB2C}" type="presOf" srcId="{844B46EF-A119-4087-AA7D-6C5F40D450CA}" destId="{5AE0338F-E14D-4793-9703-DE2FC9020B44}" srcOrd="1" destOrd="0" presId="urn:microsoft.com/office/officeart/2009/3/layout/HorizontalOrganizationChart"/>
    <dgm:cxn modelId="{8DF30461-AEE5-43EE-867B-4D7990A966FD}" srcId="{8258E932-77D6-43F4-911F-7C133D455641}" destId="{707F8E99-7746-4FDB-B96E-D7A0D4E49411}" srcOrd="0" destOrd="0" parTransId="{9381B8B9-0F38-46D8-B53C-DD008CEBD92E}" sibTransId="{0932E1C6-137D-4317-B403-D12E8C7FAA63}"/>
    <dgm:cxn modelId="{B4D65E75-14DF-4B2D-8D71-34723D7C9277}" srcId="{707F8E99-7746-4FDB-B96E-D7A0D4E49411}" destId="{F2695A16-8B5E-4DFD-8DA9-5546C824A819}" srcOrd="1" destOrd="0" parTransId="{E400B860-FD64-4A6B-8F04-1220D9FB26E9}" sibTransId="{F115BAD2-E675-4417-B8DF-03DA5DE1107E}"/>
    <dgm:cxn modelId="{54677D76-265B-4496-8E89-4C85775B7187}" srcId="{707F8E99-7746-4FDB-B96E-D7A0D4E49411}" destId="{844B46EF-A119-4087-AA7D-6C5F40D450CA}" srcOrd="0" destOrd="0" parTransId="{059B90FC-E4FD-45EA-A52E-BD2529FB2D42}" sibTransId="{19F14756-E131-487E-BDBB-60931620D6B8}"/>
    <dgm:cxn modelId="{2F542D80-B193-4F1D-8C64-2997D485765B}" type="presOf" srcId="{F2695A16-8B5E-4DFD-8DA9-5546C824A819}" destId="{27BB2ACF-C3F2-4741-AD63-FCAC07F000A9}" srcOrd="1" destOrd="0" presId="urn:microsoft.com/office/officeart/2009/3/layout/HorizontalOrganizationChart"/>
    <dgm:cxn modelId="{9F123A95-EB03-479E-ADBD-024454D82D2B}" type="presOf" srcId="{F2695A16-8B5E-4DFD-8DA9-5546C824A819}" destId="{3609B17F-4E08-49B6-8307-355FF52391DA}" srcOrd="0" destOrd="0" presId="urn:microsoft.com/office/officeart/2009/3/layout/HorizontalOrganizationChart"/>
    <dgm:cxn modelId="{188C9DAC-58C1-4C5D-9D18-19E37E2B8714}" type="presOf" srcId="{707F8E99-7746-4FDB-B96E-D7A0D4E49411}" destId="{84CA049A-545B-4565-A1F5-1F04FF55B7A2}" srcOrd="0" destOrd="0" presId="urn:microsoft.com/office/officeart/2009/3/layout/HorizontalOrganizationChart"/>
    <dgm:cxn modelId="{7C64DDB6-5921-4CCE-8BFB-23B815C19DE2}" type="presOf" srcId="{707F8E99-7746-4FDB-B96E-D7A0D4E49411}" destId="{97E4298C-FF03-4F84-8885-B56C0E0875E5}" srcOrd="1" destOrd="0" presId="urn:microsoft.com/office/officeart/2009/3/layout/HorizontalOrganizationChart"/>
    <dgm:cxn modelId="{5319BCDE-8F66-4A63-999B-1E3BBECD2B5B}" type="presOf" srcId="{844B46EF-A119-4087-AA7D-6C5F40D450CA}" destId="{764F0D5C-D950-4347-8301-62CA7D6A055E}" srcOrd="0" destOrd="0" presId="urn:microsoft.com/office/officeart/2009/3/layout/HorizontalOrganizationChart"/>
    <dgm:cxn modelId="{9F014FF4-13FF-4BC7-8C31-3194A1344719}" type="presOf" srcId="{E400B860-FD64-4A6B-8F04-1220D9FB26E9}" destId="{6EF844D5-C598-4592-A812-294FD7235754}" srcOrd="0" destOrd="0" presId="urn:microsoft.com/office/officeart/2009/3/layout/HorizontalOrganizationChart"/>
    <dgm:cxn modelId="{476367B5-71DA-42E5-B630-BAA53408D03F}" type="presParOf" srcId="{1F190983-1686-4DD2-8933-99C8EF20118D}" destId="{56349B53-DFE3-4CB7-AD15-82DC78711253}" srcOrd="0" destOrd="0" presId="urn:microsoft.com/office/officeart/2009/3/layout/HorizontalOrganizationChart"/>
    <dgm:cxn modelId="{864B9C76-E4FE-432C-9845-834083202E64}" type="presParOf" srcId="{56349B53-DFE3-4CB7-AD15-82DC78711253}" destId="{EA471C9E-9F8C-48EF-AD9A-A566C6E2FD5D}" srcOrd="0" destOrd="0" presId="urn:microsoft.com/office/officeart/2009/3/layout/HorizontalOrganizationChart"/>
    <dgm:cxn modelId="{AFB5B808-D867-454B-BB14-75AC752E6607}" type="presParOf" srcId="{EA471C9E-9F8C-48EF-AD9A-A566C6E2FD5D}" destId="{84CA049A-545B-4565-A1F5-1F04FF55B7A2}" srcOrd="0" destOrd="0" presId="urn:microsoft.com/office/officeart/2009/3/layout/HorizontalOrganizationChart"/>
    <dgm:cxn modelId="{1A525017-0C18-4FDB-BE28-ACA900AEF6BC}" type="presParOf" srcId="{EA471C9E-9F8C-48EF-AD9A-A566C6E2FD5D}" destId="{97E4298C-FF03-4F84-8885-B56C0E0875E5}" srcOrd="1" destOrd="0" presId="urn:microsoft.com/office/officeart/2009/3/layout/HorizontalOrganizationChart"/>
    <dgm:cxn modelId="{09096A18-9D27-4AF8-B7D1-361DF86EE717}" type="presParOf" srcId="{56349B53-DFE3-4CB7-AD15-82DC78711253}" destId="{517A9AEE-0DFC-4969-9C93-E9A628F3BD05}" srcOrd="1" destOrd="0" presId="urn:microsoft.com/office/officeart/2009/3/layout/HorizontalOrganizationChart"/>
    <dgm:cxn modelId="{AA865543-A027-45A4-AED4-BA5889CBCF1C}" type="presParOf" srcId="{517A9AEE-0DFC-4969-9C93-E9A628F3BD05}" destId="{C2DB2B98-2E2D-4B8C-A89C-294AA359A5BD}" srcOrd="0" destOrd="0" presId="urn:microsoft.com/office/officeart/2009/3/layout/HorizontalOrganizationChart"/>
    <dgm:cxn modelId="{59910603-2001-4408-BA4E-8BA99DEB13B8}" type="presParOf" srcId="{517A9AEE-0DFC-4969-9C93-E9A628F3BD05}" destId="{29F9984D-A11F-446C-B331-CD6F30B871AB}" srcOrd="1" destOrd="0" presId="urn:microsoft.com/office/officeart/2009/3/layout/HorizontalOrganizationChart"/>
    <dgm:cxn modelId="{42FCAD3A-C8CA-4788-BCB1-8B546C5F5D7C}" type="presParOf" srcId="{29F9984D-A11F-446C-B331-CD6F30B871AB}" destId="{497D4CF4-61D0-473C-8A18-5158A7A5F894}" srcOrd="0" destOrd="0" presId="urn:microsoft.com/office/officeart/2009/3/layout/HorizontalOrganizationChart"/>
    <dgm:cxn modelId="{94B4922F-29DC-442A-BDC6-0965082DE402}" type="presParOf" srcId="{497D4CF4-61D0-473C-8A18-5158A7A5F894}" destId="{764F0D5C-D950-4347-8301-62CA7D6A055E}" srcOrd="0" destOrd="0" presId="urn:microsoft.com/office/officeart/2009/3/layout/HorizontalOrganizationChart"/>
    <dgm:cxn modelId="{FDF8658E-4467-4AC1-9FEE-65275D65D06E}" type="presParOf" srcId="{497D4CF4-61D0-473C-8A18-5158A7A5F894}" destId="{5AE0338F-E14D-4793-9703-DE2FC9020B44}" srcOrd="1" destOrd="0" presId="urn:microsoft.com/office/officeart/2009/3/layout/HorizontalOrganizationChart"/>
    <dgm:cxn modelId="{1767F827-BC67-4FF9-8C6A-E3FF458F7735}" type="presParOf" srcId="{29F9984D-A11F-446C-B331-CD6F30B871AB}" destId="{528151A3-ED73-467B-9108-C7CEA5EC6C3B}" srcOrd="1" destOrd="0" presId="urn:microsoft.com/office/officeart/2009/3/layout/HorizontalOrganizationChart"/>
    <dgm:cxn modelId="{68B5918F-6430-4259-9222-7A0E74E7C603}" type="presParOf" srcId="{29F9984D-A11F-446C-B331-CD6F30B871AB}" destId="{8B0947B7-8842-416D-B756-BD8E23D898DC}" srcOrd="2" destOrd="0" presId="urn:microsoft.com/office/officeart/2009/3/layout/HorizontalOrganizationChart"/>
    <dgm:cxn modelId="{823AAFEC-C99B-47EB-B3F0-925D9AA1E18F}" type="presParOf" srcId="{517A9AEE-0DFC-4969-9C93-E9A628F3BD05}" destId="{6EF844D5-C598-4592-A812-294FD7235754}" srcOrd="2" destOrd="0" presId="urn:microsoft.com/office/officeart/2009/3/layout/HorizontalOrganizationChart"/>
    <dgm:cxn modelId="{1DB6AA32-495C-45DB-9739-5E4427EBC3C7}" type="presParOf" srcId="{517A9AEE-0DFC-4969-9C93-E9A628F3BD05}" destId="{5E6352E4-B6F1-4AC4-AA46-8C3D39D99BBF}" srcOrd="3" destOrd="0" presId="urn:microsoft.com/office/officeart/2009/3/layout/HorizontalOrganizationChart"/>
    <dgm:cxn modelId="{CD075C41-3CB8-451C-86B3-40FFE6FEBBF0}" type="presParOf" srcId="{5E6352E4-B6F1-4AC4-AA46-8C3D39D99BBF}" destId="{64CC284C-471A-4CB6-AEBA-EC53A56D2410}" srcOrd="0" destOrd="0" presId="urn:microsoft.com/office/officeart/2009/3/layout/HorizontalOrganizationChart"/>
    <dgm:cxn modelId="{201D858F-924D-4BB7-8F3E-0D473BB7881E}" type="presParOf" srcId="{64CC284C-471A-4CB6-AEBA-EC53A56D2410}" destId="{3609B17F-4E08-49B6-8307-355FF52391DA}" srcOrd="0" destOrd="0" presId="urn:microsoft.com/office/officeart/2009/3/layout/HorizontalOrganizationChart"/>
    <dgm:cxn modelId="{DF0EC257-3039-459A-9C5A-40C8DF9D90BF}" type="presParOf" srcId="{64CC284C-471A-4CB6-AEBA-EC53A56D2410}" destId="{27BB2ACF-C3F2-4741-AD63-FCAC07F000A9}" srcOrd="1" destOrd="0" presId="urn:microsoft.com/office/officeart/2009/3/layout/HorizontalOrganizationChart"/>
    <dgm:cxn modelId="{DF84AD4F-D674-45BB-BDCC-099FCBE1D77F}" type="presParOf" srcId="{5E6352E4-B6F1-4AC4-AA46-8C3D39D99BBF}" destId="{59693312-2166-4209-8A71-F9E13A8ADB10}" srcOrd="1" destOrd="0" presId="urn:microsoft.com/office/officeart/2009/3/layout/HorizontalOrganizationChart"/>
    <dgm:cxn modelId="{D12B0BD5-0EA7-4CA3-A8E3-B6E5BCB8B4C1}" type="presParOf" srcId="{5E6352E4-B6F1-4AC4-AA46-8C3D39D99BBF}" destId="{72506469-E13B-44D9-83EE-F4B6650A3296}" srcOrd="2" destOrd="0" presId="urn:microsoft.com/office/officeart/2009/3/layout/HorizontalOrganizationChart"/>
    <dgm:cxn modelId="{59BE274C-03D5-436F-8C15-702AAECD66D1}" type="presParOf" srcId="{56349B53-DFE3-4CB7-AD15-82DC78711253}" destId="{4DC23191-6230-4273-9AA8-335FA3F7A929}"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844D5-C598-4592-A812-294FD7235754}">
      <dsp:nvSpPr>
        <dsp:cNvPr id="0" name=""/>
        <dsp:cNvSpPr/>
      </dsp:nvSpPr>
      <dsp:spPr>
        <a:xfrm>
          <a:off x="2524329" y="1755757"/>
          <a:ext cx="504323" cy="542147"/>
        </a:xfrm>
        <a:custGeom>
          <a:avLst/>
          <a:gdLst/>
          <a:ahLst/>
          <a:cxnLst/>
          <a:rect l="0" t="0" r="0" b="0"/>
          <a:pathLst>
            <a:path>
              <a:moveTo>
                <a:pt x="0" y="0"/>
              </a:moveTo>
              <a:lnTo>
                <a:pt x="252161" y="0"/>
              </a:lnTo>
              <a:lnTo>
                <a:pt x="252161" y="542147"/>
              </a:lnTo>
              <a:lnTo>
                <a:pt x="504323" y="5421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B2B98-2E2D-4B8C-A89C-294AA359A5BD}">
      <dsp:nvSpPr>
        <dsp:cNvPr id="0" name=""/>
        <dsp:cNvSpPr/>
      </dsp:nvSpPr>
      <dsp:spPr>
        <a:xfrm>
          <a:off x="2524329" y="1213609"/>
          <a:ext cx="504323" cy="542147"/>
        </a:xfrm>
        <a:custGeom>
          <a:avLst/>
          <a:gdLst/>
          <a:ahLst/>
          <a:cxnLst/>
          <a:rect l="0" t="0" r="0" b="0"/>
          <a:pathLst>
            <a:path>
              <a:moveTo>
                <a:pt x="0" y="542147"/>
              </a:moveTo>
              <a:lnTo>
                <a:pt x="252161" y="542147"/>
              </a:lnTo>
              <a:lnTo>
                <a:pt x="252161" y="0"/>
              </a:lnTo>
              <a:lnTo>
                <a:pt x="50432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A049A-545B-4565-A1F5-1F04FF55B7A2}">
      <dsp:nvSpPr>
        <dsp:cNvPr id="0" name=""/>
        <dsp:cNvSpPr/>
      </dsp:nvSpPr>
      <dsp:spPr>
        <a:xfrm>
          <a:off x="2711" y="1371210"/>
          <a:ext cx="2521617" cy="7690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TW" altLang="en-US" sz="3500" kern="1200" dirty="0"/>
            <a:t>類別型資料</a:t>
          </a:r>
          <a:endParaRPr lang="en-US" sz="3500" kern="1200" dirty="0"/>
        </a:p>
      </dsp:txBody>
      <dsp:txXfrm>
        <a:off x="2711" y="1371210"/>
        <a:ext cx="2521617" cy="769093"/>
      </dsp:txXfrm>
    </dsp:sp>
    <dsp:sp modelId="{764F0D5C-D950-4347-8301-62CA7D6A055E}">
      <dsp:nvSpPr>
        <dsp:cNvPr id="0" name=""/>
        <dsp:cNvSpPr/>
      </dsp:nvSpPr>
      <dsp:spPr>
        <a:xfrm>
          <a:off x="3028652" y="829062"/>
          <a:ext cx="2521617" cy="7690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TW" altLang="en-US" sz="3500" kern="1200" dirty="0"/>
            <a:t>名目</a:t>
          </a:r>
          <a:endParaRPr lang="en-US" sz="3500" kern="1200" dirty="0"/>
        </a:p>
      </dsp:txBody>
      <dsp:txXfrm>
        <a:off x="3028652" y="829062"/>
        <a:ext cx="2521617" cy="769093"/>
      </dsp:txXfrm>
    </dsp:sp>
    <dsp:sp modelId="{3609B17F-4E08-49B6-8307-355FF52391DA}">
      <dsp:nvSpPr>
        <dsp:cNvPr id="0" name=""/>
        <dsp:cNvSpPr/>
      </dsp:nvSpPr>
      <dsp:spPr>
        <a:xfrm>
          <a:off x="3028652" y="1913358"/>
          <a:ext cx="2521617" cy="7690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TW" altLang="en-US" sz="3500" kern="1200" dirty="0"/>
            <a:t>順序</a:t>
          </a:r>
          <a:endParaRPr lang="en-US" sz="3500" kern="1200" dirty="0"/>
        </a:p>
      </dsp:txBody>
      <dsp:txXfrm>
        <a:off x="3028652" y="1913358"/>
        <a:ext cx="2521617" cy="76909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2021/6/18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cikit-learn.org/stable/modules/svm.html#classific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cikit-learn.org/stable/modules/naive_baye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581925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Garbage in garbage out</a:t>
            </a:r>
            <a:endParaRPr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153361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Ordinal / Nominal</a:t>
            </a:r>
          </a:p>
          <a:p>
            <a:r>
              <a:rPr lang="en-US" altLang="zh-TW" dirty="0"/>
              <a:t>Discrete / Continuous</a:t>
            </a:r>
          </a:p>
          <a:p>
            <a:r>
              <a:rPr lang="en-US" altLang="zh-TW" dirty="0"/>
              <a:t>Nan</a:t>
            </a:r>
            <a:endParaRPr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39179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199124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299862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71952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22891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96671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726785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3660347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5426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4082753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494862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43176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25530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1140247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10618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760041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2616106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3990318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2603077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16922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硬體、資料、技術</a:t>
            </a:r>
            <a:endParaRPr lang="en-US" altLang="zh-TW" dirty="0"/>
          </a:p>
          <a:p>
            <a:r>
              <a:rPr lang="en-US" altLang="zh-TW" sz="1200" b="0" i="0" dirty="0">
                <a:effectLst/>
                <a:latin typeface="Helvetica Neue"/>
                <a:ea typeface="Helvetica Neue"/>
                <a:cs typeface="Helvetica Neue"/>
                <a:sym typeface="Helvetica Neue"/>
              </a:rPr>
              <a:t>1950</a:t>
            </a:r>
            <a:r>
              <a:rPr lang="zh-TW" altLang="en-US" sz="1200" b="0" i="0" dirty="0">
                <a:effectLst/>
                <a:latin typeface="Helvetica Neue"/>
                <a:ea typeface="Helvetica Neue"/>
                <a:cs typeface="Helvetica Neue"/>
                <a:sym typeface="Helvetica Neue"/>
              </a:rPr>
              <a:t>年，圖靈 </a:t>
            </a:r>
            <a:r>
              <a:rPr lang="en-US" altLang="zh-TW" sz="1200" b="0" i="0" dirty="0">
                <a:effectLst/>
                <a:latin typeface="Helvetica Neue"/>
                <a:ea typeface="Helvetica Neue"/>
                <a:cs typeface="Helvetica Neue"/>
                <a:sym typeface="Helvetica Neue"/>
              </a:rPr>
              <a:t>(Alan Turing) </a:t>
            </a:r>
            <a:r>
              <a:rPr lang="zh-TW" altLang="en-US" sz="1200" b="0" i="0" dirty="0">
                <a:effectLst/>
                <a:latin typeface="Helvetica Neue"/>
                <a:ea typeface="Helvetica Neue"/>
                <a:cs typeface="Helvetica Neue"/>
                <a:sym typeface="Helvetica Neue"/>
              </a:rPr>
              <a:t>發表了一篇論文討論「電腦會不會思考」，「圖靈測試」是利用電腦模仿人類交談的遊戲，來判斷機器是否像人一樣有思考能力。</a:t>
            </a:r>
            <a:endParaRPr lang="en-US" altLang="zh-TW" dirty="0"/>
          </a:p>
          <a:p>
            <a:r>
              <a:rPr lang="en-US" altLang="zh-TW" sz="1200" b="0" i="0" dirty="0">
                <a:effectLst/>
                <a:latin typeface="Helvetica Neue"/>
                <a:ea typeface="Helvetica Neue"/>
                <a:cs typeface="Helvetica Neue"/>
                <a:sym typeface="Helvetica Neue"/>
              </a:rPr>
              <a:t>1960</a:t>
            </a:r>
            <a:r>
              <a:rPr lang="zh-TW" altLang="en-US" sz="1200" b="0" i="0" dirty="0">
                <a:effectLst/>
                <a:latin typeface="Helvetica Neue"/>
                <a:ea typeface="Helvetica Neue"/>
                <a:cs typeface="Helvetica Neue"/>
                <a:sym typeface="Helvetica Neue"/>
              </a:rPr>
              <a:t>年代，人工智慧的應用都以</a:t>
            </a:r>
            <a:r>
              <a:rPr lang="en-US" altLang="zh-TW" sz="1200" b="0" i="0" dirty="0">
                <a:effectLst/>
                <a:latin typeface="Helvetica Neue"/>
                <a:ea typeface="Helvetica Neue"/>
                <a:cs typeface="Helvetica Neue"/>
                <a:sym typeface="Helvetica Neue"/>
              </a:rPr>
              <a:t>True</a:t>
            </a:r>
            <a:r>
              <a:rPr lang="zh-TW" altLang="en-US" sz="1200" b="0" i="0" dirty="0">
                <a:effectLst/>
                <a:latin typeface="Helvetica Neue"/>
                <a:ea typeface="Helvetica Neue"/>
                <a:cs typeface="Helvetica Neue"/>
                <a:sym typeface="Helvetica Neue"/>
              </a:rPr>
              <a:t>與</a:t>
            </a:r>
            <a:r>
              <a:rPr lang="en-US" altLang="zh-TW" sz="1200" b="0" i="0" dirty="0">
                <a:effectLst/>
                <a:latin typeface="Helvetica Neue"/>
                <a:ea typeface="Helvetica Neue"/>
                <a:cs typeface="Helvetica Neue"/>
                <a:sym typeface="Helvetica Neue"/>
              </a:rPr>
              <a:t>False</a:t>
            </a:r>
            <a:r>
              <a:rPr lang="zh-TW" altLang="en-US" sz="1200" b="0" i="0" dirty="0">
                <a:effectLst/>
                <a:latin typeface="Helvetica Neue"/>
                <a:ea typeface="Helvetica Neue"/>
                <a:cs typeface="Helvetica Neue"/>
                <a:sym typeface="Helvetica Neue"/>
              </a:rPr>
              <a:t>來理解，因此，應用的面向以代數題與數學證明為主，但電腦硬體實在太爛、內存也太少，</a:t>
            </a:r>
            <a:r>
              <a:rPr lang="en-US" altLang="zh-TW" sz="1200" b="0" i="0" dirty="0">
                <a:effectLst/>
                <a:latin typeface="Helvetica Neue"/>
                <a:ea typeface="Helvetica Neue"/>
                <a:cs typeface="Helvetica Neue"/>
                <a:sym typeface="Helvetica Neue"/>
              </a:rPr>
              <a:t>1974</a:t>
            </a:r>
            <a:r>
              <a:rPr lang="zh-TW" altLang="en-US" sz="1200" b="0" i="0" dirty="0">
                <a:effectLst/>
                <a:latin typeface="Helvetica Neue"/>
                <a:ea typeface="Helvetica Neue"/>
                <a:cs typeface="Helvetica Neue"/>
                <a:sym typeface="Helvetica Neue"/>
              </a:rPr>
              <a:t>年變低潮</a:t>
            </a:r>
            <a:endParaRPr lang="en-US" altLang="zh-TW" sz="1200" b="0" i="0" dirty="0">
              <a:effectLst/>
              <a:latin typeface="Helvetica Neue"/>
              <a:ea typeface="Helvetica Neue"/>
              <a:cs typeface="Helvetica Neue"/>
              <a:sym typeface="Helvetica Neue"/>
            </a:endParaRPr>
          </a:p>
          <a:p>
            <a:r>
              <a:rPr lang="en-US" altLang="zh-TW" sz="1200" b="0" i="0" dirty="0">
                <a:effectLst/>
                <a:latin typeface="Helvetica Neue"/>
                <a:ea typeface="Helvetica Neue"/>
                <a:cs typeface="Helvetica Neue"/>
                <a:sym typeface="Helvetica Neue"/>
              </a:rPr>
              <a:t>1986</a:t>
            </a:r>
            <a:r>
              <a:rPr lang="zh-TW" altLang="en-US" sz="1200" b="0" i="0" dirty="0">
                <a:effectLst/>
                <a:latin typeface="Helvetica Neue"/>
                <a:ea typeface="Helvetica Neue"/>
                <a:cs typeface="Helvetica Neue"/>
                <a:sym typeface="Helvetica Neue"/>
              </a:rPr>
              <a:t>年，</a:t>
            </a:r>
            <a:r>
              <a:rPr lang="en-US" altLang="zh-TW" sz="1200" b="0" i="0" dirty="0">
                <a:effectLst/>
                <a:latin typeface="Helvetica Neue"/>
                <a:ea typeface="Helvetica Neue"/>
                <a:cs typeface="Helvetica Neue"/>
                <a:sym typeface="Helvetica Neue"/>
              </a:rPr>
              <a:t>Hinton</a:t>
            </a:r>
            <a:r>
              <a:rPr lang="zh-TW" altLang="en-US" sz="1200" b="0" i="0" dirty="0">
                <a:effectLst/>
                <a:latin typeface="Helvetica Neue"/>
                <a:ea typeface="Helvetica Neue"/>
                <a:cs typeface="Helvetica Neue"/>
                <a:sym typeface="Helvetica Neue"/>
              </a:rPr>
              <a:t>等人提出反向傳播法，是個最優化方法，降低了類神經網路的計算量，讓類神經網路一度興起，在此同時，淺層深度學習</a:t>
            </a:r>
            <a:r>
              <a:rPr lang="en-US" altLang="zh-TW" sz="1200" b="0" i="0" dirty="0">
                <a:effectLst/>
                <a:latin typeface="Helvetica Neue"/>
                <a:ea typeface="Helvetica Neue"/>
                <a:cs typeface="Helvetica Neue"/>
                <a:sym typeface="Helvetica Neue"/>
              </a:rPr>
              <a:t>-</a:t>
            </a:r>
            <a:r>
              <a:rPr lang="zh-TW" altLang="en-US" sz="1200" b="0" i="0" dirty="0">
                <a:effectLst/>
                <a:latin typeface="Helvetica Neue"/>
                <a:ea typeface="Helvetica Neue"/>
                <a:cs typeface="Helvetica Neue"/>
                <a:sym typeface="Helvetica Neue"/>
              </a:rPr>
              <a:t>支持向量機</a:t>
            </a:r>
            <a:r>
              <a:rPr lang="en-US" altLang="zh-TW" sz="1200" b="0" i="0" dirty="0">
                <a:effectLst/>
                <a:latin typeface="Helvetica Neue"/>
                <a:ea typeface="Helvetica Neue"/>
                <a:cs typeface="Helvetica Neue"/>
                <a:sym typeface="Helvetica Neue"/>
              </a:rPr>
              <a:t>(SVM)</a:t>
            </a:r>
            <a:r>
              <a:rPr lang="zh-TW" altLang="en-US" sz="1200" b="0" i="0" dirty="0">
                <a:effectLst/>
                <a:latin typeface="Helvetica Neue"/>
                <a:ea typeface="Helvetica Neue"/>
                <a:cs typeface="Helvetica Neue"/>
                <a:sym typeface="Helvetica Neue"/>
              </a:rPr>
              <a:t>等的興起，能從資料學到一套能把郵件分成垃圾郵件與非垃圾郵件兩種類別的技能，因此廣受矚目，成為第二次熱潮，但隨即又發現反向傳播仍受到梯度消失的問題，</a:t>
            </a:r>
            <a:r>
              <a:rPr lang="en-US" altLang="zh-TW" sz="1200" b="0" i="0" dirty="0">
                <a:effectLst/>
                <a:latin typeface="Helvetica Neue"/>
                <a:ea typeface="Helvetica Neue"/>
                <a:cs typeface="Helvetica Neue"/>
                <a:sym typeface="Helvetica Neue"/>
              </a:rPr>
              <a:t>1987</a:t>
            </a:r>
            <a:r>
              <a:rPr lang="zh-TW" altLang="en-US" sz="1200" b="0" i="0" dirty="0">
                <a:effectLst/>
                <a:latin typeface="Helvetica Neue"/>
                <a:ea typeface="Helvetica Neue"/>
                <a:cs typeface="Helvetica Neue"/>
                <a:sym typeface="Helvetica Neue"/>
              </a:rPr>
              <a:t>年起，把人工智慧帶到另一個低點</a:t>
            </a:r>
            <a:endParaRPr lang="en-US" altLang="zh-TW" dirty="0"/>
          </a:p>
          <a:p>
            <a:r>
              <a:rPr lang="zh-TW" altLang="en-US" sz="1200" b="0" i="0" dirty="0">
                <a:effectLst/>
                <a:latin typeface="Helvetica Neue"/>
                <a:ea typeface="Helvetica Neue"/>
                <a:cs typeface="Helvetica Neue"/>
                <a:sym typeface="Helvetica Neue"/>
              </a:rPr>
              <a:t>從</a:t>
            </a:r>
            <a:r>
              <a:rPr lang="en-US" altLang="zh-TW" sz="1200" b="0" i="0" dirty="0">
                <a:effectLst/>
                <a:latin typeface="Helvetica Neue"/>
                <a:ea typeface="Helvetica Neue"/>
                <a:cs typeface="Helvetica Neue"/>
                <a:sym typeface="Helvetica Neue"/>
              </a:rPr>
              <a:t>1993</a:t>
            </a:r>
            <a:r>
              <a:rPr lang="zh-TW" altLang="en-US" sz="1200" b="0" i="0" dirty="0">
                <a:effectLst/>
                <a:latin typeface="Helvetica Neue"/>
                <a:ea typeface="Helvetica Neue"/>
                <a:cs typeface="Helvetica Neue"/>
                <a:sym typeface="Helvetica Neue"/>
              </a:rPr>
              <a:t>年起，由於</a:t>
            </a:r>
            <a:r>
              <a:rPr lang="en-US" altLang="zh-TW" sz="1200" b="0" i="0" dirty="0">
                <a:effectLst/>
                <a:latin typeface="Helvetica Neue"/>
                <a:ea typeface="Helvetica Neue"/>
                <a:cs typeface="Helvetica Neue"/>
                <a:sym typeface="Helvetica Neue"/>
              </a:rPr>
              <a:t>CPU</a:t>
            </a:r>
            <a:r>
              <a:rPr lang="zh-TW" altLang="en-US" sz="1200" b="0" i="0" dirty="0">
                <a:effectLst/>
                <a:latin typeface="Helvetica Neue"/>
                <a:ea typeface="Helvetica Neue"/>
                <a:cs typeface="Helvetica Neue"/>
                <a:sym typeface="Helvetica Neue"/>
              </a:rPr>
              <a:t>硬體運算能力也大幅提升，機器學習的演算法於語音辨識與影像辨識的能力也隨之增強，應用的領域也越來越廣，</a:t>
            </a:r>
            <a:endParaRPr lang="en-US" altLang="zh-TW" sz="1200" b="0" i="0" dirty="0">
              <a:effectLst/>
              <a:latin typeface="Helvetica Neue"/>
              <a:ea typeface="Helvetica Neue"/>
              <a:cs typeface="Helvetica Neue"/>
              <a:sym typeface="Helvetica Neue"/>
            </a:endParaRPr>
          </a:p>
          <a:p>
            <a:r>
              <a:rPr lang="zh-TW" altLang="en-US" sz="1200" b="0" i="0" dirty="0">
                <a:effectLst/>
                <a:latin typeface="Helvetica Neue"/>
                <a:ea typeface="Helvetica Neue"/>
                <a:cs typeface="Helvetica Neue"/>
                <a:sym typeface="Helvetica Neue"/>
              </a:rPr>
              <a:t>一直到</a:t>
            </a:r>
            <a:r>
              <a:rPr lang="en-US" altLang="zh-TW" sz="1200" b="0" i="0" dirty="0">
                <a:effectLst/>
                <a:latin typeface="Helvetica Neue"/>
                <a:ea typeface="Helvetica Neue"/>
                <a:cs typeface="Helvetica Neue"/>
                <a:sym typeface="Helvetica Neue"/>
              </a:rPr>
              <a:t>2007</a:t>
            </a:r>
            <a:r>
              <a:rPr lang="zh-TW" altLang="en-US" sz="1200" b="0" i="0" dirty="0">
                <a:effectLst/>
                <a:latin typeface="Helvetica Neue"/>
                <a:ea typeface="Helvetica Neue"/>
                <a:cs typeface="Helvetica Neue"/>
                <a:sym typeface="Helvetica Neue"/>
              </a:rPr>
              <a:t>年，</a:t>
            </a:r>
            <a:r>
              <a:rPr lang="en-US" altLang="zh-TW" sz="1200" b="0" i="0" dirty="0">
                <a:effectLst/>
                <a:latin typeface="Helvetica Neue"/>
                <a:ea typeface="Helvetica Neue"/>
                <a:cs typeface="Helvetica Neue"/>
                <a:sym typeface="Helvetica Neue"/>
              </a:rPr>
              <a:t>NVIDIA </a:t>
            </a:r>
            <a:r>
              <a:rPr lang="zh-TW" altLang="en-US" sz="1200" b="0" i="0" dirty="0">
                <a:effectLst/>
                <a:latin typeface="Helvetica Neue"/>
                <a:ea typeface="Helvetica Neue"/>
                <a:cs typeface="Helvetica Neue"/>
                <a:sym typeface="Helvetica Neue"/>
              </a:rPr>
              <a:t>成功開發出（</a:t>
            </a:r>
            <a:r>
              <a:rPr lang="en-US" altLang="zh-TW" sz="1200" b="0" i="0" dirty="0">
                <a:effectLst/>
                <a:latin typeface="Helvetica Neue"/>
                <a:ea typeface="Helvetica Neue"/>
                <a:cs typeface="Helvetica Neue"/>
                <a:sym typeface="Helvetica Neue"/>
              </a:rPr>
              <a:t>Compute Unified Device </a:t>
            </a:r>
            <a:r>
              <a:rPr lang="en-US" altLang="zh-TW" sz="1200" b="0" i="0" dirty="0" err="1">
                <a:effectLst/>
                <a:latin typeface="Helvetica Neue"/>
                <a:ea typeface="Helvetica Neue"/>
                <a:cs typeface="Helvetica Neue"/>
                <a:sym typeface="Helvetica Neue"/>
              </a:rPr>
              <a:t>Architecture;CUDA</a:t>
            </a:r>
            <a:r>
              <a:rPr lang="zh-TW" altLang="en-US" sz="1200" b="0" i="0" dirty="0">
                <a:effectLst/>
                <a:latin typeface="Helvetica Neue"/>
                <a:ea typeface="Helvetica Neue"/>
                <a:cs typeface="Helvetica Neue"/>
                <a:sym typeface="Helvetica Neue"/>
              </a:rPr>
              <a:t>，統一計算架構）的整合技術，透過</a:t>
            </a:r>
            <a:r>
              <a:rPr lang="en-US" altLang="zh-TW" sz="1200" b="0" i="0" dirty="0">
                <a:effectLst/>
                <a:latin typeface="Helvetica Neue"/>
                <a:ea typeface="Helvetica Neue"/>
                <a:cs typeface="Helvetica Neue"/>
                <a:sym typeface="Helvetica Neue"/>
              </a:rPr>
              <a:t>CUDA </a:t>
            </a:r>
            <a:r>
              <a:rPr lang="zh-TW" altLang="en-US" sz="1200" b="0" i="0" dirty="0">
                <a:effectLst/>
                <a:latin typeface="Helvetica Neue"/>
                <a:ea typeface="Helvetica Neue"/>
                <a:cs typeface="Helvetica Neue"/>
                <a:sym typeface="Helvetica Neue"/>
              </a:rPr>
              <a:t>就可以撰寫</a:t>
            </a:r>
            <a:r>
              <a:rPr lang="en-US" altLang="zh-TW" sz="1200" b="0" i="0" dirty="0">
                <a:effectLst/>
                <a:latin typeface="Helvetica Neue"/>
                <a:ea typeface="Helvetica Neue"/>
                <a:cs typeface="Helvetica Neue"/>
                <a:sym typeface="Helvetica Neue"/>
              </a:rPr>
              <a:t>C</a:t>
            </a:r>
            <a:r>
              <a:rPr lang="zh-TW" altLang="en-US" sz="1200" b="0" i="0" dirty="0">
                <a:effectLst/>
                <a:latin typeface="Helvetica Neue"/>
                <a:ea typeface="Helvetica Neue"/>
                <a:cs typeface="Helvetica Neue"/>
                <a:sym typeface="Helvetica Neue"/>
              </a:rPr>
              <a:t>語言使用 </a:t>
            </a:r>
            <a:r>
              <a:rPr lang="en-US" altLang="zh-TW" sz="1200" b="0" i="0" dirty="0">
                <a:effectLst/>
                <a:latin typeface="Helvetica Neue"/>
                <a:ea typeface="Helvetica Neue"/>
                <a:cs typeface="Helvetica Neue"/>
                <a:sym typeface="Helvetica Neue"/>
              </a:rPr>
              <a:t>GPU</a:t>
            </a:r>
            <a:r>
              <a:rPr lang="zh-TW" altLang="en-US" sz="1200" b="0" i="0" dirty="0">
                <a:effectLst/>
                <a:latin typeface="Helvetica Neue"/>
                <a:ea typeface="Helvetica Neue"/>
                <a:cs typeface="Helvetica Neue"/>
                <a:sym typeface="Helvetica Neue"/>
              </a:rPr>
              <a:t>的計算資源，為深度學習發展的加速劑，深度學習的計算速度增加了</a:t>
            </a:r>
            <a:r>
              <a:rPr lang="en-US" altLang="zh-TW" sz="1200" b="0" i="0" dirty="0">
                <a:effectLst/>
                <a:latin typeface="Helvetica Neue"/>
                <a:ea typeface="Helvetica Neue"/>
                <a:cs typeface="Helvetica Neue"/>
                <a:sym typeface="Helvetica Neue"/>
              </a:rPr>
              <a:t>10</a:t>
            </a:r>
            <a:r>
              <a:rPr lang="zh-TW" altLang="en-US" sz="1200" b="0" i="0" dirty="0">
                <a:effectLst/>
                <a:latin typeface="Helvetica Neue"/>
                <a:ea typeface="Helvetica Neue"/>
                <a:cs typeface="Helvetica Neue"/>
                <a:sym typeface="Helvetica Neue"/>
              </a:rPr>
              <a:t>到</a:t>
            </a:r>
            <a:r>
              <a:rPr lang="en-US" altLang="zh-TW" sz="1200" b="0" i="0" dirty="0">
                <a:effectLst/>
                <a:latin typeface="Helvetica Neue"/>
                <a:ea typeface="Helvetica Neue"/>
                <a:cs typeface="Helvetica Neue"/>
                <a:sym typeface="Helvetica Neue"/>
              </a:rPr>
              <a:t>20</a:t>
            </a:r>
            <a:r>
              <a:rPr lang="zh-TW" altLang="en-US" sz="1200" b="0" i="0" dirty="0">
                <a:effectLst/>
                <a:latin typeface="Helvetica Neue"/>
                <a:ea typeface="Helvetica Neue"/>
                <a:cs typeface="Helvetica Neue"/>
                <a:sym typeface="Helvetica Neue"/>
              </a:rPr>
              <a:t>倍。直到現在的</a:t>
            </a:r>
            <a:r>
              <a:rPr lang="en-US" altLang="zh-TW" sz="1200" b="0" i="0" dirty="0">
                <a:effectLst/>
                <a:latin typeface="Helvetica Neue"/>
                <a:ea typeface="Helvetica Neue"/>
                <a:cs typeface="Helvetica Neue"/>
                <a:sym typeface="Helvetica Neue"/>
              </a:rPr>
              <a:t>TPU</a:t>
            </a:r>
            <a:endParaRPr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971502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2338806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https://scikit-learn.org/stable/modules/svm.html#classification</a:t>
            </a:r>
            <a:endParaRPr lang="en-US" altLang="zh-TW" dirty="0"/>
          </a:p>
          <a:p>
            <a:r>
              <a:rPr lang="en-US" altLang="zh-TW" dirty="0">
                <a:hlinkClick r:id="rId4"/>
              </a:rPr>
              <a:t>https://scikit-learn.org/stable/modules/naive_bayes.html</a:t>
            </a:r>
            <a:endParaRPr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709724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13106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3958043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903828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3020271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67341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r>
              <a:rPr kumimoji="1" lang="zh-TW" altLang="en-US" dirty="0"/>
              <a:t>向量可以想像成資料點</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3681310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762984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415304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26031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4101813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2415665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832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742859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800" dirty="0"/>
              <a:t>核函數</a:t>
            </a:r>
            <a:r>
              <a:rPr lang="en-US" altLang="zh-TW" sz="800" dirty="0"/>
              <a:t>Kernel Function</a:t>
            </a:r>
            <a:r>
              <a:rPr lang="zh-TW" altLang="en-US" sz="800" dirty="0"/>
              <a:t>：</a:t>
            </a:r>
            <a:r>
              <a:rPr lang="zh-TW" altLang="en-US" sz="1200" b="0" i="0" dirty="0">
                <a:effectLst/>
                <a:latin typeface="Helvetica Neue"/>
                <a:ea typeface="Helvetica Neue"/>
                <a:cs typeface="Helvetica Neue"/>
                <a:sym typeface="Helvetica Neue"/>
              </a:rPr>
              <a:t>是映射關係的內積，映射函數本身僅僅是一種映射關係，</a:t>
            </a:r>
            <a:r>
              <a:rPr lang="zh-TW" altLang="en-US" sz="1200" b="0" i="0" dirty="0">
                <a:solidFill>
                  <a:srgbClr val="FF0000"/>
                </a:solidFill>
                <a:effectLst/>
                <a:latin typeface="Helvetica Neue"/>
                <a:ea typeface="Helvetica Neue"/>
                <a:cs typeface="Helvetica Neue"/>
                <a:sym typeface="Helvetica Neue"/>
              </a:rPr>
              <a:t>並沒有增加維度</a:t>
            </a:r>
            <a:r>
              <a:rPr lang="zh-TW" altLang="en-US" sz="1200" b="0" i="0" dirty="0">
                <a:effectLst/>
                <a:latin typeface="Helvetica Neue"/>
                <a:ea typeface="Helvetica Neue"/>
                <a:cs typeface="Helvetica Neue"/>
                <a:sym typeface="Helvetica Neue"/>
              </a:rPr>
              <a:t>的特性，不過可以利用核函數的特性，構造可以增加維度的核函數，這通常是我們希望的。 二維映射到三維，區分就更容易了，這是聚類、分類常用核函數的原因。</a:t>
            </a:r>
            <a:endParaRPr lang="en-US" altLang="zh-TW" sz="1200" b="0" i="0" dirty="0">
              <a:effectLst/>
              <a:latin typeface="Helvetica Neue"/>
              <a:ea typeface="Helvetica Neue"/>
              <a:cs typeface="Helvetica Neue"/>
              <a:sym typeface="Helvetica Neue"/>
            </a:endParaRPr>
          </a:p>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3786526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200" dirty="0"/>
              <a:t>https://youtu.be/3liCbRZPrZA</a:t>
            </a:r>
            <a:endParaRPr lang="zh-TW" altLang="en-US" sz="1200" dirty="0"/>
          </a:p>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2876722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很明显，为了寻找超平面来达成分类，我们的维度快速增加，带来的数据量也是急剧增大，直接结果就是：</a:t>
            </a:r>
          </a:p>
          <a:p>
            <a:r>
              <a:rPr lang="zh-TW" altLang="en-US" sz="1200" dirty="0"/>
              <a:t>理论上多维空间中总可以找到一个超平面来分类，但是实际上数据量急剧膨胀，处理速度会大幅降低。</a:t>
            </a:r>
          </a:p>
          <a:p>
            <a:r>
              <a:rPr lang="zh-TW" altLang="en-US" sz="1200" dirty="0"/>
              <a:t>所以</a:t>
            </a:r>
            <a:r>
              <a:rPr lang="en-US" altLang="zh-TW" sz="1200" dirty="0"/>
              <a:t>SVM</a:t>
            </a:r>
            <a:r>
              <a:rPr lang="zh-TW" altLang="en-US" sz="1200" dirty="0"/>
              <a:t>的核心概念核函数就诞生了，核函数可以让你在低维空间里面去评估</a:t>
            </a:r>
            <a:r>
              <a:rPr lang="en-US" altLang="zh-TW" sz="1200" dirty="0"/>
              <a:t>n</a:t>
            </a:r>
            <a:r>
              <a:rPr lang="zh-TW" altLang="en-US" sz="1200" dirty="0"/>
              <a:t>维空间下超平面的效果，减少维度计算，提高分类效率。</a:t>
            </a:r>
          </a:p>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909832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97915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3597007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6828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146671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近鄰算法  白話一點就是 找新的資料 </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個最近鄰居，基本原理就是，將 要預測的新樣本數據（未有分類標籤），與訓練樣本一一進行比較，找到最為相似的</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個資料，並以這</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個資料中出現最多的分類標籤作為最終新的輸入資料的預測標籤。</a:t>
            </a:r>
            <a:endParaRPr lang="en-US" altLang="zh-TW" sz="1200" b="0" i="0" dirty="0">
              <a:effectLst/>
              <a:latin typeface="Helvetica Neue"/>
              <a:ea typeface="Helvetica Neue"/>
              <a:cs typeface="Helvetica Neue"/>
              <a:sym typeface="Helvetica Neue"/>
            </a:endParaRPr>
          </a:p>
          <a:p>
            <a:r>
              <a:rPr lang="zh-TW" altLang="en-US" sz="1200" b="0" i="0" dirty="0">
                <a:effectLst/>
                <a:latin typeface="Helvetica Neue"/>
                <a:sym typeface="Helvetica Neue"/>
              </a:rPr>
              <a:t>思考方式與 </a:t>
            </a:r>
            <a:r>
              <a:rPr lang="zh-TW" altLang="en-US" sz="1200" b="0" i="0" dirty="0">
                <a:effectLst/>
                <a:latin typeface="Helvetica Neue"/>
                <a:ea typeface="Helvetica Neue"/>
                <a:cs typeface="Helvetica Neue"/>
                <a:sym typeface="Helvetica Neue"/>
              </a:rPr>
              <a:t>近朱者赤，近墨者黑 有異曲同工之妙</a:t>
            </a: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979954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近鄰算法  白話一點就是 找新的資料 </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個最近鄰居，基本原理就是，將 要預測的新樣本數據（未有分類標籤），與訓練樣本一一進行比較，找到最為相似的</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個資料，並以這</a:t>
            </a:r>
            <a:r>
              <a:rPr lang="en-US" altLang="zh-TW" sz="1200" b="0" i="0" dirty="0">
                <a:effectLst/>
                <a:latin typeface="Helvetica Neue"/>
                <a:ea typeface="Helvetica Neue"/>
                <a:cs typeface="Helvetica Neue"/>
                <a:sym typeface="Helvetica Neue"/>
              </a:rPr>
              <a:t>K</a:t>
            </a:r>
            <a:r>
              <a:rPr lang="zh-TW" altLang="en-US" sz="1200" b="0" i="0" dirty="0">
                <a:effectLst/>
                <a:latin typeface="Helvetica Neue"/>
                <a:ea typeface="Helvetica Neue"/>
                <a:cs typeface="Helvetica Neue"/>
                <a:sym typeface="Helvetica Neue"/>
              </a:rPr>
              <a:t>個資料中出現最多的分類標籤作為最終新的輸入資料的預測標籤。</a:t>
            </a:r>
            <a:endParaRPr lang="en-US" altLang="zh-TW" sz="1200" b="0" i="0" dirty="0">
              <a:effectLst/>
              <a:latin typeface="Helvetica Neue"/>
              <a:ea typeface="Helvetica Neue"/>
              <a:cs typeface="Helvetica Neue"/>
              <a:sym typeface="Helvetica Neue"/>
            </a:endParaRPr>
          </a:p>
          <a:p>
            <a:r>
              <a:rPr lang="zh-TW" altLang="en-US" sz="1200" b="0" i="0">
                <a:effectLst/>
                <a:latin typeface="Helvetica Neue"/>
                <a:sym typeface="Helvetica Neue"/>
              </a:rPr>
              <a:t>思考方式與 </a:t>
            </a:r>
            <a:r>
              <a:rPr lang="zh-TW" altLang="en-US" sz="1200" b="0" i="0">
                <a:effectLst/>
                <a:latin typeface="Helvetica Neue"/>
                <a:ea typeface="Helvetica Neue"/>
                <a:cs typeface="Helvetica Neue"/>
                <a:sym typeface="Helvetica Neue"/>
              </a:rPr>
              <a:t>近朱者赤，近墨者黑 有異曲同工之妙</a:t>
            </a:r>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3140078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那他實際上的運作方式是如何呢</a:t>
            </a:r>
            <a:r>
              <a:rPr lang="en-US" altLang="zh-TW" dirty="0"/>
              <a:t>?</a:t>
            </a:r>
            <a:r>
              <a:rPr lang="zh-TW" altLang="en-US" dirty="0"/>
              <a:t> 今天有一筆</a:t>
            </a:r>
            <a:endParaRPr lang="en-US" altLang="zh-TW" dirty="0"/>
          </a:p>
          <a:p>
            <a:r>
              <a:rPr lang="zh-TW" altLang="en-US" dirty="0"/>
              <a:t>在進行處理之前我們要先 設定</a:t>
            </a:r>
            <a:r>
              <a:rPr lang="en-US" altLang="zh-TW" dirty="0"/>
              <a:t>k</a:t>
            </a:r>
            <a:r>
              <a:rPr lang="zh-TW" altLang="en-US" dirty="0"/>
              <a:t>的大小</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3239355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a:t>
            </a:r>
            <a:r>
              <a:rPr lang="en-US" altLang="zh-TW" dirty="0"/>
              <a:t>k</a:t>
            </a:r>
            <a:r>
              <a:rPr lang="zh-TW" altLang="en-US" dirty="0"/>
              <a:t>個大小隊 對預測會有什麼樣的影響呢</a:t>
            </a:r>
            <a:r>
              <a:rPr lang="en-US" altLang="zh-TW" dirty="0"/>
              <a:t>?</a:t>
            </a:r>
          </a:p>
          <a:p>
            <a:r>
              <a:rPr lang="en-US" altLang="zh-TW" dirty="0"/>
              <a:t>K</a:t>
            </a:r>
            <a:r>
              <a:rPr lang="zh-TW" altLang="en-US" dirty="0"/>
              <a:t>為偶數時需要設定 例外的解決方案</a:t>
            </a:r>
            <a:endParaRPr lang="en-US" altLang="zh-TW" dirty="0"/>
          </a:p>
          <a:p>
            <a:r>
              <a:rPr lang="zh-TW" altLang="en-US" dirty="0"/>
              <a:t>我們假設</a:t>
            </a:r>
            <a:r>
              <a:rPr lang="en-US" altLang="zh-TW" dirty="0"/>
              <a:t>k</a:t>
            </a:r>
            <a:r>
              <a:rPr lang="zh-TW" altLang="en-US" dirty="0"/>
              <a:t>為五</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3964101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如何定義一個好的</a:t>
            </a:r>
            <a:r>
              <a:rPr lang="en-US" altLang="zh-TW" dirty="0"/>
              <a:t>K</a:t>
            </a:r>
            <a:r>
              <a:rPr lang="zh-TW" altLang="en-US" dirty="0"/>
              <a:t>很重要</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2376933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1090021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2236621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TW" altLang="en-US" sz="1200" b="1" i="0" dirty="0">
                <a:effectLst/>
                <a:latin typeface="Helvetica Neue"/>
                <a:ea typeface="Helvetica Neue"/>
                <a:cs typeface="Helvetica Neue"/>
                <a:sym typeface="Helvetica Neue"/>
              </a:rPr>
              <a:t>歐幾里得距離</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3302883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TW" altLang="en-US" sz="1200" b="1" i="0" dirty="0">
                <a:effectLst/>
                <a:latin typeface="Helvetica Neue"/>
                <a:ea typeface="Helvetica Neue"/>
                <a:cs typeface="Helvetica Neue"/>
                <a:sym typeface="Helvetica Neue"/>
              </a:rPr>
              <a:t>歐幾里得距離</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1890414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3593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767998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2201754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2475327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1851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lvl="6" indent="-171450" algn="l">
              <a:buFont typeface="Arial" panose="020B0604020202020204" pitchFamily="34" charset="0"/>
              <a:buChar char="•"/>
            </a:pPr>
            <a:r>
              <a:rPr lang="zh-TW" altLang="en-US" dirty="0"/>
              <a:t>根節點：包含樣本的全集</a:t>
            </a:r>
            <a:r>
              <a:rPr lang="en-US" altLang="zh-TW" dirty="0"/>
              <a:t>root</a:t>
            </a:r>
            <a:endParaRPr lang="zh-TW" altLang="en-US" dirty="0"/>
          </a:p>
          <a:p>
            <a:pPr marL="171450" indent="-171450" algn="l">
              <a:buFont typeface="Arial" panose="020B0604020202020204" pitchFamily="34" charset="0"/>
              <a:buChar char="•"/>
            </a:pPr>
            <a:r>
              <a:rPr lang="zh-TW" altLang="en-US" dirty="0"/>
              <a:t>內部節點：對應特徵屬性測試</a:t>
            </a:r>
            <a:r>
              <a:rPr lang="en-US" altLang="zh-TW" dirty="0"/>
              <a:t>internal node</a:t>
            </a:r>
            <a:endParaRPr lang="zh-TW" altLang="en-US" dirty="0"/>
          </a:p>
          <a:p>
            <a:pPr marL="171450" indent="-171450" algn="l">
              <a:buFont typeface="Arial" panose="020B0604020202020204" pitchFamily="34" charset="0"/>
              <a:buChar char="•"/>
            </a:pPr>
            <a:r>
              <a:rPr lang="zh-TW" altLang="en-US" dirty="0"/>
              <a:t>葉節點：代表決策的結果</a:t>
            </a:r>
            <a:r>
              <a:rPr lang="en-US" altLang="zh-TW" dirty="0"/>
              <a:t>leaf node</a:t>
            </a: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4913121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1891449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1863184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643335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68</a:t>
            </a:fld>
            <a:endParaRPr kumimoji="1" lang="zh-CN" altLang="en-US"/>
          </a:p>
        </p:txBody>
      </p:sp>
    </p:spTree>
    <p:extLst>
      <p:ext uri="{BB962C8B-B14F-4D97-AF65-F5344CB8AC3E}">
        <p14:creationId xmlns:p14="http://schemas.microsoft.com/office/powerpoint/2010/main" val="35787639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69</a:t>
            </a:fld>
            <a:endParaRPr kumimoji="1" lang="zh-CN" altLang="en-US"/>
          </a:p>
        </p:txBody>
      </p:sp>
    </p:spTree>
    <p:extLst>
      <p:ext uri="{BB962C8B-B14F-4D97-AF65-F5344CB8AC3E}">
        <p14:creationId xmlns:p14="http://schemas.microsoft.com/office/powerpoint/2010/main" val="5022186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70</a:t>
            </a:fld>
            <a:endParaRPr kumimoji="1" lang="zh-CN" altLang="en-US"/>
          </a:p>
        </p:txBody>
      </p:sp>
    </p:spTree>
    <p:extLst>
      <p:ext uri="{BB962C8B-B14F-4D97-AF65-F5344CB8AC3E}">
        <p14:creationId xmlns:p14="http://schemas.microsoft.com/office/powerpoint/2010/main" val="296231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40603530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71</a:t>
            </a:fld>
            <a:endParaRPr kumimoji="1" lang="zh-CN" altLang="en-US"/>
          </a:p>
        </p:txBody>
      </p:sp>
    </p:spTree>
    <p:extLst>
      <p:ext uri="{BB962C8B-B14F-4D97-AF65-F5344CB8AC3E}">
        <p14:creationId xmlns:p14="http://schemas.microsoft.com/office/powerpoint/2010/main" val="3591143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72</a:t>
            </a:fld>
            <a:endParaRPr kumimoji="1" lang="zh-CN" altLang="en-US"/>
          </a:p>
        </p:txBody>
      </p:sp>
    </p:spTree>
    <p:extLst>
      <p:ext uri="{BB962C8B-B14F-4D97-AF65-F5344CB8AC3E}">
        <p14:creationId xmlns:p14="http://schemas.microsoft.com/office/powerpoint/2010/main" val="16478623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73</a:t>
            </a:fld>
            <a:endParaRPr kumimoji="1" lang="zh-CN" altLang="en-US"/>
          </a:p>
        </p:txBody>
      </p:sp>
    </p:spTree>
    <p:extLst>
      <p:ext uri="{BB962C8B-B14F-4D97-AF65-F5344CB8AC3E}">
        <p14:creationId xmlns:p14="http://schemas.microsoft.com/office/powerpoint/2010/main" val="3993657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74</a:t>
            </a:fld>
            <a:endParaRPr kumimoji="1" lang="zh-CN" altLang="en-US"/>
          </a:p>
        </p:txBody>
      </p:sp>
    </p:spTree>
    <p:extLst>
      <p:ext uri="{BB962C8B-B14F-4D97-AF65-F5344CB8AC3E}">
        <p14:creationId xmlns:p14="http://schemas.microsoft.com/office/powerpoint/2010/main" val="12025127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75</a:t>
            </a:fld>
            <a:endParaRPr kumimoji="1" lang="zh-CN" altLang="en-US"/>
          </a:p>
        </p:txBody>
      </p:sp>
    </p:spTree>
    <p:extLst>
      <p:ext uri="{BB962C8B-B14F-4D97-AF65-F5344CB8AC3E}">
        <p14:creationId xmlns:p14="http://schemas.microsoft.com/office/powerpoint/2010/main" val="22441967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76</a:t>
            </a:fld>
            <a:endParaRPr kumimoji="1" lang="zh-CN" altLang="en-US"/>
          </a:p>
        </p:txBody>
      </p:sp>
    </p:spTree>
    <p:extLst>
      <p:ext uri="{BB962C8B-B14F-4D97-AF65-F5344CB8AC3E}">
        <p14:creationId xmlns:p14="http://schemas.microsoft.com/office/powerpoint/2010/main" val="34575919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77</a:t>
            </a:fld>
            <a:endParaRPr kumimoji="1" lang="zh-CN" altLang="en-US"/>
          </a:p>
        </p:txBody>
      </p:sp>
    </p:spTree>
    <p:extLst>
      <p:ext uri="{BB962C8B-B14F-4D97-AF65-F5344CB8AC3E}">
        <p14:creationId xmlns:p14="http://schemas.microsoft.com/office/powerpoint/2010/main" val="1745771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78</a:t>
            </a:fld>
            <a:endParaRPr kumimoji="1" lang="zh-CN" altLang="en-US"/>
          </a:p>
        </p:txBody>
      </p:sp>
    </p:spTree>
    <p:extLst>
      <p:ext uri="{BB962C8B-B14F-4D97-AF65-F5344CB8AC3E}">
        <p14:creationId xmlns:p14="http://schemas.microsoft.com/office/powerpoint/2010/main" val="30704580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b="0" i="0" dirty="0">
                <a:effectLst/>
                <a:latin typeface="Helvetica Neue"/>
                <a:ea typeface="Helvetica Neue"/>
                <a:cs typeface="Helvetica Neue"/>
                <a:sym typeface="Helvetica Neue"/>
              </a:rPr>
              <a:t>處理標稱屬性</a:t>
            </a:r>
            <a:r>
              <a:rPr lang="en-US" altLang="zh-TW" sz="1200" b="0" i="0" dirty="0">
                <a:effectLst/>
                <a:latin typeface="Helvetica Neue"/>
                <a:ea typeface="Helvetica Neue"/>
                <a:cs typeface="Helvetica Neue"/>
                <a:sym typeface="Helvetica Neue"/>
              </a:rPr>
              <a:t>(</a:t>
            </a:r>
            <a:r>
              <a:rPr lang="zh-TW" altLang="zh-TW" sz="1200" b="0" i="0" dirty="0">
                <a:effectLst/>
                <a:latin typeface="Helvetica Neue"/>
                <a:ea typeface="Helvetica Neue"/>
                <a:cs typeface="Helvetica Neue"/>
                <a:sym typeface="Helvetica Neue"/>
              </a:rPr>
              <a:t>真</a:t>
            </a:r>
            <a:r>
              <a:rPr lang="en-US" altLang="zh-TW" sz="1200" b="0" i="0" dirty="0">
                <a:effectLst/>
                <a:latin typeface="Helvetica Neue"/>
                <a:ea typeface="Helvetica Neue"/>
                <a:cs typeface="Helvetica Neue"/>
                <a:sym typeface="Helvetica Neue"/>
              </a:rPr>
              <a:t>/</a:t>
            </a:r>
            <a:r>
              <a:rPr lang="zh-TW" altLang="zh-TW" sz="1200" b="0" i="0" dirty="0">
                <a:effectLst/>
                <a:latin typeface="Helvetica Neue"/>
                <a:ea typeface="Helvetica Neue"/>
                <a:cs typeface="Helvetica Neue"/>
                <a:sym typeface="Helvetica Neue"/>
              </a:rPr>
              <a:t>假</a:t>
            </a:r>
            <a:r>
              <a:rPr lang="en-US" altLang="zh-TW" sz="1200" b="0" i="0" dirty="0">
                <a:effectLst/>
                <a:latin typeface="Helvetica Neue"/>
                <a:ea typeface="Helvetica Neue"/>
                <a:cs typeface="Helvetica Neue"/>
                <a:sym typeface="Helvetica Neue"/>
              </a:rPr>
              <a:t>)</a:t>
            </a:r>
            <a:r>
              <a:rPr lang="zh-TW" altLang="en-US" sz="1200" b="0" i="0" dirty="0">
                <a:effectLst/>
                <a:latin typeface="Helvetica Neue"/>
                <a:ea typeface="Helvetica Neue"/>
                <a:cs typeface="Helvetica Neue"/>
                <a:sym typeface="Helvetica Neue"/>
              </a:rPr>
              <a:t> </a:t>
            </a:r>
            <a:r>
              <a:rPr lang="en-US" altLang="zh-TW" sz="1200" b="0" i="0" dirty="0">
                <a:effectLst/>
                <a:latin typeface="Helvetica Neue"/>
                <a:ea typeface="Helvetica Neue"/>
                <a:cs typeface="Helvetica Neue"/>
                <a:sym typeface="Helvetica Neue"/>
              </a:rPr>
              <a:t>(yes/no)</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79</a:t>
            </a:fld>
            <a:endParaRPr kumimoji="1" lang="zh-CN" altLang="en-US"/>
          </a:p>
        </p:txBody>
      </p:sp>
    </p:spTree>
    <p:extLst>
      <p:ext uri="{BB962C8B-B14F-4D97-AF65-F5344CB8AC3E}">
        <p14:creationId xmlns:p14="http://schemas.microsoft.com/office/powerpoint/2010/main" val="10113623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80</a:t>
            </a:fld>
            <a:endParaRPr kumimoji="1" lang="zh-CN" altLang="en-US"/>
          </a:p>
        </p:txBody>
      </p:sp>
    </p:spTree>
    <p:extLst>
      <p:ext uri="{BB962C8B-B14F-4D97-AF65-F5344CB8AC3E}">
        <p14:creationId xmlns:p14="http://schemas.microsoft.com/office/powerpoint/2010/main" val="144866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3318833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888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82</a:t>
            </a:fld>
            <a:endParaRPr kumimoji="1" lang="zh-CN" altLang="en-US"/>
          </a:p>
        </p:txBody>
      </p:sp>
    </p:spTree>
    <p:extLst>
      <p:ext uri="{BB962C8B-B14F-4D97-AF65-F5344CB8AC3E}">
        <p14:creationId xmlns:p14="http://schemas.microsoft.com/office/powerpoint/2010/main" val="20782897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dirty="0">
                <a:effectLst/>
                <a:latin typeface="Helvetica Neue"/>
                <a:ea typeface="Helvetica Neue"/>
                <a:cs typeface="Helvetica Neue"/>
                <a:sym typeface="Helvetica Neue"/>
              </a:rPr>
              <a:t>TP(True Positive)</a:t>
            </a:r>
            <a:r>
              <a:rPr lang="en-US" altLang="zh-TW" sz="1200" b="0" i="0" dirty="0">
                <a:effectLst/>
                <a:latin typeface="Helvetica Neue"/>
                <a:ea typeface="Helvetica Neue"/>
                <a:cs typeface="Helvetica Neue"/>
                <a:sym typeface="Helvetica Neue"/>
              </a:rPr>
              <a:t>: </a:t>
            </a:r>
            <a:r>
              <a:rPr lang="zh-TW" altLang="en-US" sz="1200" b="0" i="0" dirty="0">
                <a:effectLst/>
                <a:latin typeface="Helvetica Neue"/>
                <a:ea typeface="Helvetica Neue"/>
                <a:cs typeface="Helvetica Neue"/>
                <a:sym typeface="Helvetica Neue"/>
              </a:rPr>
              <a:t>正確預測成功的正樣本，例如在一個預測是不是貓的圖像分類器，成功的把一張貓的照片標示成貓，即為</a:t>
            </a:r>
            <a:r>
              <a:rPr lang="en-US" altLang="zh-TW" sz="1200" b="0" i="0" dirty="0">
                <a:effectLst/>
                <a:latin typeface="Helvetica Neue"/>
                <a:ea typeface="Helvetica Neue"/>
                <a:cs typeface="Helvetica Neue"/>
                <a:sym typeface="Helvetica Neue"/>
              </a:rPr>
              <a:t>TP</a:t>
            </a:r>
          </a:p>
          <a:p>
            <a:r>
              <a:rPr lang="en-US" altLang="zh-TW" sz="1200" b="1" i="0" dirty="0">
                <a:effectLst/>
                <a:latin typeface="Helvetica Neue"/>
                <a:ea typeface="Helvetica Neue"/>
                <a:cs typeface="Helvetica Neue"/>
                <a:sym typeface="Helvetica Neue"/>
              </a:rPr>
              <a:t>TN(True Negative)</a:t>
            </a:r>
            <a:r>
              <a:rPr lang="en-US" altLang="zh-TW" sz="1200" b="0" i="0" dirty="0">
                <a:effectLst/>
                <a:latin typeface="Helvetica Neue"/>
                <a:ea typeface="Helvetica Neue"/>
                <a:cs typeface="Helvetica Neue"/>
                <a:sym typeface="Helvetica Neue"/>
              </a:rPr>
              <a:t>: </a:t>
            </a:r>
            <a:r>
              <a:rPr lang="zh-TW" altLang="en-US" sz="1200" b="0" i="0" dirty="0">
                <a:effectLst/>
                <a:latin typeface="Helvetica Neue"/>
                <a:ea typeface="Helvetica Neue"/>
                <a:cs typeface="Helvetica Neue"/>
                <a:sym typeface="Helvetica Neue"/>
              </a:rPr>
              <a:t>正確預測成功的負樣本，以上述例子，成功的把一張狗的照片標示成不是貓，即為</a:t>
            </a:r>
            <a:r>
              <a:rPr lang="en-US" altLang="zh-TW" sz="1200" b="0" i="0" dirty="0">
                <a:effectLst/>
                <a:latin typeface="Helvetica Neue"/>
                <a:ea typeface="Helvetica Neue"/>
                <a:cs typeface="Helvetica Neue"/>
                <a:sym typeface="Helvetica Neue"/>
              </a:rPr>
              <a:t>TN</a:t>
            </a:r>
          </a:p>
          <a:p>
            <a:r>
              <a:rPr lang="en-US" altLang="zh-TW" sz="1200" b="1" i="0" dirty="0">
                <a:effectLst/>
                <a:latin typeface="Helvetica Neue"/>
                <a:ea typeface="Helvetica Neue"/>
                <a:cs typeface="Helvetica Neue"/>
                <a:sym typeface="Helvetica Neue"/>
              </a:rPr>
              <a:t>FP(False Positive)</a:t>
            </a:r>
            <a:r>
              <a:rPr lang="en-US" altLang="zh-TW" sz="1200" b="0" i="0" dirty="0">
                <a:effectLst/>
                <a:latin typeface="Helvetica Neue"/>
                <a:ea typeface="Helvetica Neue"/>
                <a:cs typeface="Helvetica Neue"/>
                <a:sym typeface="Helvetica Neue"/>
              </a:rPr>
              <a:t>: </a:t>
            </a:r>
            <a:r>
              <a:rPr lang="zh-TW" altLang="en-US" sz="1200" b="0" i="0" dirty="0">
                <a:effectLst/>
                <a:latin typeface="Helvetica Neue"/>
                <a:ea typeface="Helvetica Neue"/>
                <a:cs typeface="Helvetica Neue"/>
                <a:sym typeface="Helvetica Neue"/>
              </a:rPr>
              <a:t>錯誤預測成正樣本，實際上為負樣本，例如：錯誤的把一張狗的照片標示成貓</a:t>
            </a:r>
          </a:p>
          <a:p>
            <a:r>
              <a:rPr lang="en-US" altLang="zh-TW" sz="1200" b="1" i="0" dirty="0">
                <a:effectLst/>
                <a:latin typeface="Helvetica Neue"/>
                <a:ea typeface="Helvetica Neue"/>
                <a:cs typeface="Helvetica Neue"/>
                <a:sym typeface="Helvetica Neue"/>
              </a:rPr>
              <a:t>FN(False Negative)</a:t>
            </a:r>
            <a:r>
              <a:rPr lang="en-US" altLang="zh-TW" sz="1200" b="0" i="0" dirty="0">
                <a:effectLst/>
                <a:latin typeface="Helvetica Neue"/>
                <a:ea typeface="Helvetica Neue"/>
                <a:cs typeface="Helvetica Neue"/>
                <a:sym typeface="Helvetica Neue"/>
              </a:rPr>
              <a:t>: </a:t>
            </a:r>
            <a:r>
              <a:rPr lang="zh-TW" altLang="en-US" sz="1200" b="0" i="0" dirty="0">
                <a:effectLst/>
                <a:latin typeface="Helvetica Neue"/>
                <a:ea typeface="Helvetica Neue"/>
                <a:cs typeface="Helvetica Neue"/>
                <a:sym typeface="Helvetica Neue"/>
              </a:rPr>
              <a:t>錯誤預測成負樣本</a:t>
            </a:r>
            <a:r>
              <a:rPr lang="en-US" altLang="zh-TW" sz="1200" b="0" i="0" dirty="0">
                <a:effectLst/>
                <a:latin typeface="Helvetica Neue"/>
                <a:ea typeface="Helvetica Neue"/>
                <a:cs typeface="Helvetica Neue"/>
                <a:sym typeface="Helvetica Neue"/>
              </a:rPr>
              <a:t>(</a:t>
            </a:r>
            <a:r>
              <a:rPr lang="zh-TW" altLang="en-US" sz="1200" b="0" i="0" dirty="0">
                <a:effectLst/>
                <a:latin typeface="Helvetica Neue"/>
                <a:ea typeface="Helvetica Neue"/>
                <a:cs typeface="Helvetica Neue"/>
                <a:sym typeface="Helvetica Neue"/>
              </a:rPr>
              <a:t>或者說沒能預測出來的正樣本</a:t>
            </a:r>
            <a:r>
              <a:rPr lang="en-US" altLang="zh-TW" sz="1200" b="0" i="0" dirty="0">
                <a:effectLst/>
                <a:latin typeface="Helvetica Neue"/>
                <a:ea typeface="Helvetica Neue"/>
                <a:cs typeface="Helvetica Neue"/>
                <a:sym typeface="Helvetica Neue"/>
              </a:rPr>
              <a:t>)</a:t>
            </a:r>
            <a:r>
              <a:rPr lang="zh-TW" altLang="en-US" sz="1200" b="0" i="0" dirty="0">
                <a:effectLst/>
                <a:latin typeface="Helvetica Neue"/>
                <a:ea typeface="Helvetica Neue"/>
                <a:cs typeface="Helvetica Neue"/>
                <a:sym typeface="Helvetica Neue"/>
              </a:rPr>
              <a:t>，例如：錯誤的把一張貓的照片標示成不是貓</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83</a:t>
            </a:fld>
            <a:endParaRPr kumimoji="1" lang="zh-CN" altLang="en-US"/>
          </a:p>
        </p:txBody>
      </p:sp>
    </p:spTree>
    <p:extLst>
      <p:ext uri="{BB962C8B-B14F-4D97-AF65-F5344CB8AC3E}">
        <p14:creationId xmlns:p14="http://schemas.microsoft.com/office/powerpoint/2010/main" val="31511921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False Positive: (Type 1 Error)</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Interpretation: You predicted positive and it’s false.</a:t>
            </a:r>
          </a:p>
          <a:p>
            <a:r>
              <a:rPr lang="en-US" altLang="zh-TW" sz="1200" b="0" i="0" kern="1200" dirty="0">
                <a:solidFill>
                  <a:schemeClr val="tx1"/>
                </a:solidFill>
                <a:effectLst/>
                <a:latin typeface="+mn-lt"/>
                <a:ea typeface="+mn-ea"/>
                <a:cs typeface="+mn-cs"/>
              </a:rPr>
              <a:t>You predicted that a man is pregnant but he actually is not.</a:t>
            </a:r>
            <a:br>
              <a:rPr lang="en-US" altLang="zh-TW" sz="1200" b="0" i="0" kern="1200" dirty="0">
                <a:solidFill>
                  <a:schemeClr val="tx1"/>
                </a:solidFill>
                <a:effectLst/>
                <a:latin typeface="+mn-lt"/>
                <a:ea typeface="+mn-ea"/>
                <a:cs typeface="+mn-cs"/>
              </a:rPr>
            </a:br>
            <a:br>
              <a:rPr lang="en-US" altLang="zh-TW" sz="1200" b="0" i="0" kern="1200" dirty="0">
                <a:solidFill>
                  <a:schemeClr val="tx1"/>
                </a:solidFill>
                <a:effectLst/>
                <a:latin typeface="+mn-lt"/>
                <a:ea typeface="+mn-ea"/>
                <a:cs typeface="+mn-cs"/>
              </a:rPr>
            </a:br>
            <a:r>
              <a:rPr lang="en-US" altLang="zh-TW" sz="1200" b="1" i="0" kern="1200" dirty="0">
                <a:solidFill>
                  <a:schemeClr val="tx1"/>
                </a:solidFill>
                <a:effectLst/>
                <a:latin typeface="+mn-lt"/>
                <a:ea typeface="+mn-ea"/>
                <a:cs typeface="+mn-cs"/>
              </a:rPr>
              <a:t>False Negative: (Type 2 Error)</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Interpretation: You predicted negative and it’s false.</a:t>
            </a:r>
          </a:p>
          <a:p>
            <a:r>
              <a:rPr lang="en-US" altLang="zh-TW" sz="1200" b="0" i="0" kern="1200" dirty="0">
                <a:solidFill>
                  <a:schemeClr val="tx1"/>
                </a:solidFill>
                <a:effectLst/>
                <a:latin typeface="+mn-lt"/>
                <a:ea typeface="+mn-ea"/>
                <a:cs typeface="+mn-cs"/>
              </a:rPr>
              <a:t>You predicted that a woman is not pregnant but she actually is.</a:t>
            </a:r>
          </a:p>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84</a:t>
            </a:fld>
            <a:endParaRPr kumimoji="1" lang="zh-CN" altLang="en-US"/>
          </a:p>
        </p:txBody>
      </p:sp>
    </p:spTree>
    <p:extLst>
      <p:ext uri="{BB962C8B-B14F-4D97-AF65-F5344CB8AC3E}">
        <p14:creationId xmlns:p14="http://schemas.microsoft.com/office/powerpoint/2010/main" val="2430724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85</a:t>
            </a:fld>
            <a:endParaRPr kumimoji="1" lang="zh-CN" altLang="en-US"/>
          </a:p>
        </p:txBody>
      </p:sp>
    </p:spTree>
    <p:extLst>
      <p:ext uri="{BB962C8B-B14F-4D97-AF65-F5344CB8AC3E}">
        <p14:creationId xmlns:p14="http://schemas.microsoft.com/office/powerpoint/2010/main" val="4601521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86</a:t>
            </a:fld>
            <a:endParaRPr kumimoji="1" lang="zh-CN" altLang="en-US"/>
          </a:p>
        </p:txBody>
      </p:sp>
    </p:spTree>
    <p:extLst>
      <p:ext uri="{BB962C8B-B14F-4D97-AF65-F5344CB8AC3E}">
        <p14:creationId xmlns:p14="http://schemas.microsoft.com/office/powerpoint/2010/main" val="35168706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87</a:t>
            </a:fld>
            <a:endParaRPr kumimoji="1" lang="zh-CN" altLang="en-US"/>
          </a:p>
        </p:txBody>
      </p:sp>
    </p:spTree>
    <p:extLst>
      <p:ext uri="{BB962C8B-B14F-4D97-AF65-F5344CB8AC3E}">
        <p14:creationId xmlns:p14="http://schemas.microsoft.com/office/powerpoint/2010/main" val="420659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TW" dirty="0">
                <a:solidFill>
                  <a:srgbClr val="0070C0"/>
                </a:solidFill>
              </a:rPr>
              <a:t>Precision</a:t>
            </a:r>
            <a:r>
              <a:rPr lang="zh-TW" altLang="en-US" dirty="0">
                <a:solidFill>
                  <a:srgbClr val="0070C0"/>
                </a:solidFill>
              </a:rPr>
              <a:t>：你猜</a:t>
            </a:r>
            <a:r>
              <a:rPr lang="en-US" altLang="zh-TW" dirty="0">
                <a:solidFill>
                  <a:srgbClr val="0070C0"/>
                </a:solidFill>
              </a:rPr>
              <a:t>Yes</a:t>
            </a:r>
            <a:r>
              <a:rPr lang="zh-TW" altLang="en-US" dirty="0">
                <a:solidFill>
                  <a:srgbClr val="0070C0"/>
                </a:solidFill>
              </a:rPr>
              <a:t>的，真正也是</a:t>
            </a:r>
            <a:r>
              <a:rPr lang="en-US" altLang="zh-TW" dirty="0">
                <a:solidFill>
                  <a:srgbClr val="0070C0"/>
                </a:solidFill>
              </a:rPr>
              <a:t>Yes</a:t>
            </a:r>
            <a:r>
              <a:rPr lang="zh-TW" altLang="en-US" dirty="0">
                <a:solidFill>
                  <a:srgbClr val="0070C0"/>
                </a:solidFill>
              </a:rPr>
              <a:t>的機率</a:t>
            </a:r>
            <a:endParaRPr lang="en-US" altLang="zh-TW" dirty="0">
              <a:solidFill>
                <a:srgbClr val="0070C0"/>
              </a:solidFill>
            </a:endParaRPr>
          </a:p>
          <a:p>
            <a:pPr marL="0" marR="0" indent="0" defTabSz="457200" eaLnBrk="1" fontAlgn="auto" latinLnBrk="0" hangingPunct="1">
              <a:lnSpc>
                <a:spcPct val="117999"/>
              </a:lnSpc>
              <a:spcBef>
                <a:spcPts val="0"/>
              </a:spcBef>
              <a:spcAft>
                <a:spcPts val="0"/>
              </a:spcAft>
              <a:buClrTx/>
              <a:buSzTx/>
              <a:buFontTx/>
              <a:buNone/>
              <a:tabLst/>
              <a:defRPr/>
            </a:pPr>
            <a:r>
              <a:rPr lang="en-US" altLang="zh-TW" dirty="0">
                <a:solidFill>
                  <a:srgbClr val="0070C0"/>
                </a:solidFill>
              </a:rPr>
              <a:t>Recall</a:t>
            </a:r>
            <a:r>
              <a:rPr lang="zh-TW" altLang="en-US" dirty="0">
                <a:solidFill>
                  <a:srgbClr val="0070C0"/>
                </a:solidFill>
              </a:rPr>
              <a:t>：真正是</a:t>
            </a:r>
            <a:r>
              <a:rPr lang="en-US" altLang="zh-TW" dirty="0">
                <a:solidFill>
                  <a:srgbClr val="0070C0"/>
                </a:solidFill>
              </a:rPr>
              <a:t>Yes</a:t>
            </a:r>
            <a:r>
              <a:rPr lang="zh-TW" altLang="en-US" dirty="0">
                <a:solidFill>
                  <a:srgbClr val="0070C0"/>
                </a:solidFill>
              </a:rPr>
              <a:t>的，被預測為</a:t>
            </a:r>
            <a:r>
              <a:rPr lang="en-US" altLang="zh-TW" dirty="0">
                <a:solidFill>
                  <a:srgbClr val="0070C0"/>
                </a:solidFill>
              </a:rPr>
              <a:t>Yes</a:t>
            </a:r>
            <a:r>
              <a:rPr lang="zh-TW" altLang="en-US" dirty="0">
                <a:solidFill>
                  <a:srgbClr val="0070C0"/>
                </a:solidFill>
              </a:rPr>
              <a:t>的機率</a:t>
            </a:r>
            <a:endParaRPr lang="en-US" altLang="zh-TW" dirty="0">
              <a:solidFill>
                <a:srgbClr val="0070C0"/>
              </a:solidFill>
            </a:endParaRP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88</a:t>
            </a:fld>
            <a:endParaRPr kumimoji="1" lang="zh-CN" altLang="en-US"/>
          </a:p>
        </p:txBody>
      </p:sp>
    </p:spTree>
    <p:extLst>
      <p:ext uri="{BB962C8B-B14F-4D97-AF65-F5344CB8AC3E}">
        <p14:creationId xmlns:p14="http://schemas.microsoft.com/office/powerpoint/2010/main" val="1667988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TPR</a:t>
            </a:r>
            <a:r>
              <a:rPr lang="zh-TW" altLang="en-US" dirty="0"/>
              <a:t> </a:t>
            </a:r>
            <a:r>
              <a:rPr lang="en-US" altLang="zh-TW" dirty="0"/>
              <a:t>=</a:t>
            </a:r>
            <a:r>
              <a:rPr lang="zh-TW" altLang="en-US" dirty="0"/>
              <a:t> </a:t>
            </a:r>
            <a:r>
              <a:rPr lang="en-US" altLang="zh-TW" dirty="0"/>
              <a:t>TP</a:t>
            </a:r>
            <a:r>
              <a:rPr lang="zh-TW" altLang="en-US" dirty="0"/>
              <a:t> </a:t>
            </a:r>
            <a:r>
              <a:rPr lang="en-US" altLang="zh-TW" dirty="0"/>
              <a:t>/ (TP + FN)</a:t>
            </a:r>
          </a:p>
          <a:p>
            <a:r>
              <a:rPr lang="en-US" altLang="zh-TW" dirty="0"/>
              <a:t>FPR = FP / (FP + TN)</a:t>
            </a:r>
          </a:p>
          <a:p>
            <a:r>
              <a:rPr lang="en-US" altLang="zh-TW" dirty="0"/>
              <a:t>Receiver Operating Characteristic</a:t>
            </a:r>
          </a:p>
          <a:p>
            <a:r>
              <a:rPr lang="en-US" altLang="zh-TW" dirty="0"/>
              <a:t>Area Under ROC Curve</a:t>
            </a: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89</a:t>
            </a:fld>
            <a:endParaRPr kumimoji="1" lang="zh-CN" altLang="en-US"/>
          </a:p>
        </p:txBody>
      </p:sp>
    </p:spTree>
    <p:extLst>
      <p:ext uri="{BB962C8B-B14F-4D97-AF65-F5344CB8AC3E}">
        <p14:creationId xmlns:p14="http://schemas.microsoft.com/office/powerpoint/2010/main" val="1539935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393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2240405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kern="1200" dirty="0">
                <a:solidFill>
                  <a:schemeClr val="tx1"/>
                </a:solidFill>
              </a:rPr>
              <a:t>舉例來說，對於一個二元分類的資料集，若某一類的樣本百分比為</a:t>
            </a:r>
            <a:r>
              <a:rPr lang="en-US" altLang="zh-TW" kern="1200" dirty="0">
                <a:solidFill>
                  <a:schemeClr val="tx1"/>
                </a:solidFill>
              </a:rPr>
              <a:t>5%</a:t>
            </a:r>
            <a:r>
              <a:rPr lang="zh-TW" altLang="zh-TW" kern="1200" dirty="0">
                <a:solidFill>
                  <a:schemeClr val="tx1"/>
                </a:solidFill>
              </a:rPr>
              <a:t>，而另一類的百分比為</a:t>
            </a:r>
            <a:r>
              <a:rPr lang="en-US" altLang="zh-TW" kern="1200" dirty="0">
                <a:solidFill>
                  <a:schemeClr val="tx1"/>
                </a:solidFill>
              </a:rPr>
              <a:t>95%</a:t>
            </a:r>
            <a:r>
              <a:rPr lang="zh-TW" altLang="zh-TW" kern="1200" dirty="0">
                <a:solidFill>
                  <a:schemeClr val="tx1"/>
                </a:solidFill>
              </a:rPr>
              <a:t>，那我們在進行預測時，多數的演算法會為了提高準確率，而忽略了小類別的樣本，使得整體的準確率仍能高達</a:t>
            </a:r>
            <a:r>
              <a:rPr lang="en-US" altLang="zh-TW" kern="1200" dirty="0">
                <a:solidFill>
                  <a:schemeClr val="tx1"/>
                </a:solidFill>
              </a:rPr>
              <a:t>95%</a:t>
            </a:r>
            <a:r>
              <a:rPr lang="zh-TW" altLang="zh-TW" kern="1200" dirty="0">
                <a:solidFill>
                  <a:schemeClr val="tx1"/>
                </a:solidFill>
              </a:rPr>
              <a:t>，但是當我們今天關注的是小類別樣本的資料時，這項預測就會缺乏參考性</a:t>
            </a: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91</a:t>
            </a:fld>
            <a:endParaRPr kumimoji="1" lang="zh-CN" altLang="en-US"/>
          </a:p>
        </p:txBody>
      </p:sp>
    </p:spTree>
    <p:extLst>
      <p:ext uri="{BB962C8B-B14F-4D97-AF65-F5344CB8AC3E}">
        <p14:creationId xmlns:p14="http://schemas.microsoft.com/office/powerpoint/2010/main" val="1727199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lang="zh-TW" altLang="zh-TW" dirty="0"/>
              <a:t>以自然災害為例，因為是屬於出現頻率低的現象，因此，若我們今天在乎的資料是屬於小樣本類別</a:t>
            </a:r>
            <a:r>
              <a:rPr lang="en-US" altLang="zh-TW" dirty="0"/>
              <a:t>(</a:t>
            </a:r>
            <a:r>
              <a:rPr lang="zh-TW" altLang="zh-TW" dirty="0"/>
              <a:t>例如：森林大火</a:t>
            </a:r>
            <a:r>
              <a:rPr lang="en-US" altLang="zh-TW" dirty="0"/>
              <a:t>)</a:t>
            </a:r>
            <a:r>
              <a:rPr lang="zh-TW" altLang="zh-TW" dirty="0"/>
              <a:t>，那麼我們便無法對小樣本資料進行精準的預測。</a:t>
            </a: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92</a:t>
            </a:fld>
            <a:endParaRPr kumimoji="1" lang="zh-CN" altLang="en-US"/>
          </a:p>
        </p:txBody>
      </p:sp>
    </p:spTree>
    <p:extLst>
      <p:ext uri="{BB962C8B-B14F-4D97-AF65-F5344CB8AC3E}">
        <p14:creationId xmlns:p14="http://schemas.microsoft.com/office/powerpoint/2010/main" val="21004825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93</a:t>
            </a:fld>
            <a:endParaRPr kumimoji="1" lang="zh-CN" altLang="en-US"/>
          </a:p>
        </p:txBody>
      </p:sp>
    </p:spTree>
    <p:extLst>
      <p:ext uri="{BB962C8B-B14F-4D97-AF65-F5344CB8AC3E}">
        <p14:creationId xmlns:p14="http://schemas.microsoft.com/office/powerpoint/2010/main" val="39826982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94</a:t>
            </a:fld>
            <a:endParaRPr kumimoji="1" lang="zh-CN" altLang="en-US"/>
          </a:p>
        </p:txBody>
      </p:sp>
    </p:spTree>
    <p:extLst>
      <p:ext uri="{BB962C8B-B14F-4D97-AF65-F5344CB8AC3E}">
        <p14:creationId xmlns:p14="http://schemas.microsoft.com/office/powerpoint/2010/main" val="2133690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95</a:t>
            </a:fld>
            <a:endParaRPr kumimoji="1" lang="zh-CN" altLang="en-US"/>
          </a:p>
        </p:txBody>
      </p:sp>
    </p:spTree>
    <p:extLst>
      <p:ext uri="{BB962C8B-B14F-4D97-AF65-F5344CB8AC3E}">
        <p14:creationId xmlns:p14="http://schemas.microsoft.com/office/powerpoint/2010/main" val="3008740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96</a:t>
            </a:fld>
            <a:endParaRPr kumimoji="1" lang="zh-CN" altLang="en-US"/>
          </a:p>
        </p:txBody>
      </p:sp>
    </p:spTree>
    <p:extLst>
      <p:ext uri="{BB962C8B-B14F-4D97-AF65-F5344CB8AC3E}">
        <p14:creationId xmlns:p14="http://schemas.microsoft.com/office/powerpoint/2010/main" val="5977296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zh-TW" altLang="en-US" dirty="0"/>
              <a:t>一般而言，雖然小樣本數量較少，但是</a:t>
            </a:r>
            <a:r>
              <a:rPr lang="zh-TW" altLang="zh-TW" dirty="0"/>
              <a:t>小類別樣本錯誤分類的代價比較高，因此可以透過調整成本的加權，迫使模型更關注少數類樣本的分類準確率，以處理資料不平衡的問題。</a:t>
            </a:r>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97</a:t>
            </a:fld>
            <a:endParaRPr kumimoji="1" lang="zh-CN" altLang="en-US"/>
          </a:p>
        </p:txBody>
      </p:sp>
    </p:spTree>
    <p:extLst>
      <p:ext uri="{BB962C8B-B14F-4D97-AF65-F5344CB8AC3E}">
        <p14:creationId xmlns:p14="http://schemas.microsoft.com/office/powerpoint/2010/main" val="35831126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endParaRPr lang="zh-TW" altLang="zh-TW"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98</a:t>
            </a:fld>
            <a:endParaRPr kumimoji="1" lang="zh-CN" altLang="en-US"/>
          </a:p>
        </p:txBody>
      </p:sp>
    </p:spTree>
    <p:extLst>
      <p:ext uri="{BB962C8B-B14F-4D97-AF65-F5344CB8AC3E}">
        <p14:creationId xmlns:p14="http://schemas.microsoft.com/office/powerpoint/2010/main" val="1712433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11EDE8F-5748-564A-B104-45C8D6344219}" type="slidenum">
              <a:rPr kumimoji="1" lang="zh-CN" altLang="en-US" smtClean="0"/>
              <a:t>99</a:t>
            </a:fld>
            <a:endParaRPr kumimoji="1" lang="zh-CN" altLang="en-US"/>
          </a:p>
        </p:txBody>
      </p:sp>
    </p:spTree>
    <p:extLst>
      <p:ext uri="{BB962C8B-B14F-4D97-AF65-F5344CB8AC3E}">
        <p14:creationId xmlns:p14="http://schemas.microsoft.com/office/powerpoint/2010/main" val="19874296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100</a:t>
            </a:fld>
            <a:endParaRPr kumimoji="1" lang="zh-CN" altLang="en-US"/>
          </a:p>
        </p:txBody>
      </p:sp>
    </p:spTree>
    <p:extLst>
      <p:ext uri="{BB962C8B-B14F-4D97-AF65-F5344CB8AC3E}">
        <p14:creationId xmlns:p14="http://schemas.microsoft.com/office/powerpoint/2010/main" val="124599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charset="0"/>
              <a:buChar char="•"/>
              <a:defRPr sz="1400" b="1">
                <a:solidFill>
                  <a:schemeClr val="tx1">
                    <a:lumMod val="75000"/>
                    <a:lumOff val="25000"/>
                  </a:schemeClr>
                </a:solidFill>
              </a:defRPr>
            </a:lvl1pPr>
          </a:lstStyle>
          <a:p>
            <a:pPr lvl="0"/>
            <a:endParaRPr kumimoji="1" lang="zh-CN" altLang="en-US" dirty="0"/>
          </a:p>
        </p:txBody>
      </p:sp>
    </p:spTree>
    <p:extLst>
      <p:ext uri="{BB962C8B-B14F-4D97-AF65-F5344CB8AC3E}">
        <p14:creationId xmlns:p14="http://schemas.microsoft.com/office/powerpoint/2010/main" val="162069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60834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65120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546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356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8747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447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7335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0846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053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77215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4276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45054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771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839425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80525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9425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6330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4515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24503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6" r:id="rId1"/>
    <p:sldLayoutId id="2147483682" r:id="rId2"/>
    <p:sldLayoutId id="2147483687" r:id="rId3"/>
    <p:sldLayoutId id="2147483688" r:id="rId4"/>
    <p:sldLayoutId id="2147483689" r:id="rId5"/>
    <p:sldLayoutId id="2147483684" r:id="rId6"/>
    <p:sldLayoutId id="2147483690" r:id="rId7"/>
    <p:sldLayoutId id="2147483695" r:id="rId8"/>
    <p:sldLayoutId id="2147483696" r:id="rId9"/>
    <p:sldLayoutId id="2147483697" r:id="rId10"/>
    <p:sldLayoutId id="2147483698" r:id="rId11"/>
    <p:sldLayoutId id="2147483692" r:id="rId12"/>
    <p:sldLayoutId id="2147483699" r:id="rId13"/>
    <p:sldLayoutId id="2147483700" r:id="rId14"/>
    <p:sldLayoutId id="2147483701" r:id="rId15"/>
    <p:sldLayoutId id="2147483702" r:id="rId16"/>
    <p:sldLayoutId id="2147483703" r:id="rId17"/>
    <p:sldLayoutId id="214748369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video" Target="https://www.youtube.com/embed/3liCbRZPrZA" TargetMode="External"/><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17.xml"/><Relationship Id="rId5" Type="http://schemas.openxmlformats.org/officeDocument/2006/relationships/image" Target="../media/image68.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17.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7513" y="3130712"/>
            <a:ext cx="9756671" cy="834708"/>
          </a:xfrm>
        </p:spPr>
        <p:txBody>
          <a:bodyPr/>
          <a:lstStyle/>
          <a:p>
            <a:pPr algn="ctr"/>
            <a:r>
              <a:rPr kumimoji="1" lang="zh-TW" altLang="en-US" sz="8800" dirty="0"/>
              <a:t>機 器 學 習 </a:t>
            </a:r>
            <a:r>
              <a:rPr kumimoji="1" lang="en-US" altLang="zh-TW" sz="8800" dirty="0"/>
              <a:t>(</a:t>
            </a:r>
            <a:r>
              <a:rPr kumimoji="1" lang="zh-TW" altLang="en-US" sz="8800" dirty="0"/>
              <a:t>上</a:t>
            </a:r>
            <a:r>
              <a:rPr kumimoji="1" lang="en-US" altLang="zh-TW" sz="8800" dirty="0"/>
              <a:t>)</a:t>
            </a:r>
          </a:p>
        </p:txBody>
      </p:sp>
      <p:sp>
        <p:nvSpPr>
          <p:cNvPr id="5" name="文本占位符 4"/>
          <p:cNvSpPr>
            <a:spLocks noGrp="1"/>
          </p:cNvSpPr>
          <p:nvPr>
            <p:ph type="body" sz="quarter" idx="13"/>
          </p:nvPr>
        </p:nvSpPr>
        <p:spPr>
          <a:xfrm>
            <a:off x="1753339" y="4935912"/>
            <a:ext cx="5913553" cy="1511877"/>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講者：夏浩倫</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聯絡信箱：</a:t>
            </a:r>
            <a:r>
              <a:rPr lang="en-US" altLang="zh-TW" sz="2400" dirty="0">
                <a:latin typeface="微軟正黑體" panose="020B0604030504040204" pitchFamily="34" charset="-120"/>
                <a:ea typeface="微軟正黑體" panose="020B0604030504040204" pitchFamily="34" charset="-120"/>
              </a:rPr>
              <a:t>allensha42@gmail.com</a:t>
            </a:r>
            <a:endParaRPr lang="en-US" altLang="zh-TW" sz="2400" dirty="0"/>
          </a:p>
        </p:txBody>
      </p:sp>
    </p:spTree>
    <p:extLst>
      <p:ext uri="{BB962C8B-B14F-4D97-AF65-F5344CB8AC3E}">
        <p14:creationId xmlns:p14="http://schemas.microsoft.com/office/powerpoint/2010/main" val="1114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a:xfrm>
            <a:off x="5144307" y="2293386"/>
            <a:ext cx="7434554" cy="3714984"/>
          </a:xfrm>
        </p:spPr>
        <p:txBody>
          <a:bodyPr/>
          <a:lstStyle/>
          <a:p>
            <a:r>
              <a:rPr kumimoji="1" lang="en-US" altLang="zh-TW" sz="7200" dirty="0"/>
              <a:t>Data Preprocessing</a:t>
            </a:r>
          </a:p>
        </p:txBody>
      </p:sp>
    </p:spTree>
    <p:extLst>
      <p:ext uri="{BB962C8B-B14F-4D97-AF65-F5344CB8AC3E}">
        <p14:creationId xmlns:p14="http://schemas.microsoft.com/office/powerpoint/2010/main" val="24740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307569" y="2287271"/>
            <a:ext cx="5296431" cy="1215006"/>
          </a:xfrm>
        </p:spPr>
        <p:txBody>
          <a:bodyPr/>
          <a:lstStyle/>
          <a:p>
            <a:r>
              <a:rPr kumimoji="1" lang="en-US" altLang="zh-CN" dirty="0"/>
              <a:t>THANK</a:t>
            </a:r>
            <a:r>
              <a:rPr kumimoji="1" lang="zh-CN" altLang="en-US" dirty="0"/>
              <a:t> </a:t>
            </a:r>
            <a:r>
              <a:rPr kumimoji="1" lang="en-US" altLang="zh-CN" dirty="0"/>
              <a:t>YOU</a:t>
            </a:r>
            <a:r>
              <a:rPr kumimoji="1" lang="zh-TW" altLang="en-US" dirty="0"/>
              <a:t>！</a:t>
            </a:r>
            <a:endParaRPr kumimoji="1" lang="zh-CN" altLang="en-US" dirty="0"/>
          </a:p>
        </p:txBody>
      </p:sp>
      <p:sp>
        <p:nvSpPr>
          <p:cNvPr id="4" name="文本占位符 4"/>
          <p:cNvSpPr>
            <a:spLocks noGrp="1"/>
          </p:cNvSpPr>
          <p:nvPr>
            <p:ph type="body" sz="quarter" idx="13"/>
          </p:nvPr>
        </p:nvSpPr>
        <p:spPr>
          <a:xfrm>
            <a:off x="1307569" y="5346123"/>
            <a:ext cx="5913553" cy="1511877"/>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講者：夏浩倫</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聯絡信箱：</a:t>
            </a:r>
            <a:r>
              <a:rPr lang="en-US" altLang="zh-TW" sz="2400" dirty="0">
                <a:latin typeface="微軟正黑體" panose="020B0604030504040204" pitchFamily="34" charset="-120"/>
                <a:ea typeface="微軟正黑體" panose="020B0604030504040204" pitchFamily="34" charset="-120"/>
              </a:rPr>
              <a:t>allensha42@gmail.com</a:t>
            </a:r>
          </a:p>
          <a:p>
            <a:pPr marL="0" indent="0">
              <a:buNone/>
            </a:pPr>
            <a:endParaRPr lang="en-US" altLang="zh-TW" sz="2400" dirty="0"/>
          </a:p>
        </p:txBody>
      </p:sp>
    </p:spTree>
    <p:extLst>
      <p:ext uri="{BB962C8B-B14F-4D97-AF65-F5344CB8AC3E}">
        <p14:creationId xmlns:p14="http://schemas.microsoft.com/office/powerpoint/2010/main" val="112179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Data Preprocessing</a:t>
            </a:r>
          </a:p>
        </p:txBody>
      </p:sp>
      <p:sp>
        <p:nvSpPr>
          <p:cNvPr id="4" name="Content Placeholder 9"/>
          <p:cNvSpPr txBox="1">
            <a:spLocks/>
          </p:cNvSpPr>
          <p:nvPr/>
        </p:nvSpPr>
        <p:spPr>
          <a:xfrm>
            <a:off x="1305394" y="2508673"/>
            <a:ext cx="9325535" cy="18375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4400" dirty="0">
                <a:latin typeface="微軟正黑體" panose="020B0604030504040204" pitchFamily="34" charset="-120"/>
                <a:ea typeface="微軟正黑體" panose="020B0604030504040204" pitchFamily="34" charset="-120"/>
              </a:rPr>
              <a:t>Why data preprocessing</a:t>
            </a:r>
            <a:r>
              <a:rPr lang="zh-TW" altLang="en-US" sz="4400" dirty="0">
                <a:latin typeface="微軟正黑體" panose="020B0604030504040204" pitchFamily="34" charset="-120"/>
                <a:ea typeface="微軟正黑體" panose="020B0604030504040204" pitchFamily="34" charset="-120"/>
              </a:rPr>
              <a:t>？</a:t>
            </a:r>
            <a:br>
              <a:rPr lang="en-US" altLang="zh-TW" sz="3600" b="1" dirty="0">
                <a:latin typeface="微軟正黑體" panose="020B0604030504040204" pitchFamily="34" charset="-120"/>
                <a:ea typeface="微軟正黑體" panose="020B0604030504040204" pitchFamily="34" charset="-120"/>
              </a:rPr>
            </a:br>
            <a:br>
              <a:rPr lang="en-US" altLang="zh-TW" sz="3600" b="1" dirty="0">
                <a:latin typeface="微軟正黑體" panose="020B0604030504040204" pitchFamily="34" charset="-120"/>
                <a:ea typeface="微軟正黑體" panose="020B0604030504040204" pitchFamily="34" charset="-120"/>
              </a:rPr>
            </a:br>
            <a:endParaRPr lang="en-US" altLang="zh-TW" sz="4400" b="1" dirty="0">
              <a:solidFill>
                <a:srgbClr val="FF0000"/>
              </a:solidFill>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4562D1C6-6B80-4A93-950E-4A9B536477D1}"/>
              </a:ext>
            </a:extLst>
          </p:cNvPr>
          <p:cNvSpPr txBox="1">
            <a:spLocks/>
          </p:cNvSpPr>
          <p:nvPr/>
        </p:nvSpPr>
        <p:spPr>
          <a:xfrm>
            <a:off x="3006179" y="2775606"/>
            <a:ext cx="8122070" cy="2567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altLang="zh-TW" sz="3600" b="1" dirty="0">
                <a:latin typeface="微軟正黑體" panose="020B0604030504040204" pitchFamily="34" charset="-120"/>
                <a:ea typeface="微軟正黑體" panose="020B0604030504040204" pitchFamily="34" charset="-120"/>
              </a:rPr>
            </a:br>
            <a:br>
              <a:rPr lang="en-US" altLang="zh-TW" sz="3600" b="1" dirty="0">
                <a:latin typeface="微軟正黑體" panose="020B0604030504040204" pitchFamily="34" charset="-120"/>
                <a:ea typeface="微軟正黑體" panose="020B0604030504040204" pitchFamily="34" charset="-120"/>
              </a:rPr>
            </a:br>
            <a:r>
              <a:rPr lang="zh-TW" altLang="en-US" sz="4400" b="1" dirty="0">
                <a:solidFill>
                  <a:srgbClr val="FF0000"/>
                </a:solidFill>
                <a:latin typeface="微軟正黑體" panose="020B0604030504040204" pitchFamily="34" charset="-120"/>
                <a:ea typeface="微軟正黑體" panose="020B0604030504040204" pitchFamily="34" charset="-120"/>
              </a:rPr>
              <a:t>為了提升</a:t>
            </a:r>
            <a:r>
              <a:rPr lang="en-US" altLang="zh-TW" sz="4400" b="1" dirty="0">
                <a:solidFill>
                  <a:srgbClr val="FF0000"/>
                </a:solidFill>
                <a:latin typeface="微軟正黑體" panose="020B0604030504040204" pitchFamily="34" charset="-120"/>
                <a:ea typeface="微軟正黑體" panose="020B0604030504040204" pitchFamily="34" charset="-120"/>
              </a:rPr>
              <a:t>Model</a:t>
            </a:r>
            <a:r>
              <a:rPr lang="zh-TW" altLang="en-US" sz="4400" b="1" dirty="0">
                <a:solidFill>
                  <a:srgbClr val="FF0000"/>
                </a:solidFill>
                <a:latin typeface="微軟正黑體" panose="020B0604030504040204" pitchFamily="34" charset="-120"/>
                <a:ea typeface="微軟正黑體" panose="020B0604030504040204" pitchFamily="34" charset="-120"/>
              </a:rPr>
              <a:t>的預測準確度！</a:t>
            </a:r>
            <a:endParaRPr lang="en-US" altLang="zh-TW" sz="4400" b="1" dirty="0">
              <a:solidFill>
                <a:srgbClr val="FF0000"/>
              </a:solidFill>
              <a:latin typeface="微軟正黑體" panose="020B0604030504040204" pitchFamily="34" charset="-120"/>
              <a:ea typeface="微軟正黑體" panose="020B0604030504040204" pitchFamily="34" charset="-120"/>
            </a:endParaRPr>
          </a:p>
          <a:p>
            <a:pPr marL="0" indent="0">
              <a:buNone/>
            </a:pPr>
            <a:r>
              <a:rPr lang="zh-TW" altLang="en-US" sz="4400" b="1" dirty="0">
                <a:solidFill>
                  <a:srgbClr val="FF0000"/>
                </a:solidFill>
                <a:latin typeface="微軟正黑體" panose="020B0604030504040204" pitchFamily="34" charset="-120"/>
                <a:ea typeface="微軟正黑體" panose="020B0604030504040204" pitchFamily="34" charset="-120"/>
              </a:rPr>
              <a:t>讓資料更便於分析</a:t>
            </a:r>
            <a:r>
              <a:rPr lang="en-US" altLang="zh-TW" sz="4400" b="1" dirty="0">
                <a:solidFill>
                  <a:srgbClr val="FF000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1295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zh-TW" altLang="en-US" sz="5400" dirty="0">
                <a:solidFill>
                  <a:schemeClr val="accent1">
                    <a:lumMod val="75000"/>
                  </a:schemeClr>
                </a:solidFill>
                <a:effectLst/>
              </a:rPr>
              <a:t> 前處理步驟</a:t>
            </a:r>
            <a:endParaRPr kumimoji="1" lang="en-US" altLang="zh-TW" sz="5400" dirty="0">
              <a:solidFill>
                <a:schemeClr val="accent1">
                  <a:lumMod val="75000"/>
                </a:schemeClr>
              </a:solidFill>
              <a:effectLst/>
            </a:endParaRPr>
          </a:p>
        </p:txBody>
      </p:sp>
      <p:sp>
        <p:nvSpPr>
          <p:cNvPr id="4" name="Content Placeholder 9"/>
          <p:cNvSpPr txBox="1">
            <a:spLocks/>
          </p:cNvSpPr>
          <p:nvPr/>
        </p:nvSpPr>
        <p:spPr>
          <a:xfrm>
            <a:off x="1032995" y="1749249"/>
            <a:ext cx="10973982" cy="40540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2400" dirty="0">
                <a:latin typeface="+mn-ea"/>
              </a:rPr>
              <a:t>觀看資料特徵，是數值型特徵 </a:t>
            </a:r>
            <a:r>
              <a:rPr lang="en-US" altLang="zh-TW" sz="2400" dirty="0">
                <a:latin typeface="+mn-ea"/>
              </a:rPr>
              <a:t>or</a:t>
            </a:r>
            <a:r>
              <a:rPr lang="zh-TW" altLang="en-US" sz="2400" dirty="0">
                <a:latin typeface="+mn-ea"/>
              </a:rPr>
              <a:t> 類別型特徵</a:t>
            </a:r>
          </a:p>
          <a:p>
            <a:pPr marL="457200" indent="-457200">
              <a:lnSpc>
                <a:spcPct val="150000"/>
              </a:lnSpc>
              <a:buFont typeface="+mj-lt"/>
              <a:buAutoNum type="arabicPeriod"/>
            </a:pPr>
            <a:r>
              <a:rPr lang="zh-TW" altLang="en-US" sz="2400" dirty="0">
                <a:latin typeface="+mn-ea"/>
              </a:rPr>
              <a:t>觀看資料的離群值</a:t>
            </a:r>
            <a:r>
              <a:rPr lang="en-US" altLang="zh-TW" sz="2400" dirty="0">
                <a:latin typeface="+mn-ea"/>
              </a:rPr>
              <a:t>/</a:t>
            </a:r>
            <a:r>
              <a:rPr lang="zh-TW" altLang="en-US" sz="2400" dirty="0">
                <a:latin typeface="+mn-ea"/>
              </a:rPr>
              <a:t>異常值，判斷是異常還是有特別涵義，並決定去除或保留</a:t>
            </a:r>
          </a:p>
          <a:p>
            <a:pPr marL="457200" indent="-457200">
              <a:lnSpc>
                <a:spcPct val="150000"/>
              </a:lnSpc>
              <a:buFont typeface="+mj-lt"/>
              <a:buAutoNum type="arabicPeriod"/>
            </a:pPr>
            <a:r>
              <a:rPr lang="zh-TW" altLang="en-US" sz="2400" dirty="0">
                <a:latin typeface="+mn-ea"/>
              </a:rPr>
              <a:t>觀看資料的遺漏值，思考用什麼方法進行補值</a:t>
            </a:r>
          </a:p>
          <a:p>
            <a:pPr marL="457200" indent="-457200">
              <a:lnSpc>
                <a:spcPct val="150000"/>
              </a:lnSpc>
              <a:buFont typeface="+mj-lt"/>
              <a:buAutoNum type="arabicPeriod"/>
            </a:pPr>
            <a:r>
              <a:rPr lang="zh-TW" altLang="en-US" sz="2400" dirty="0">
                <a:latin typeface="+mn-ea"/>
              </a:rPr>
              <a:t>針對資料特徵做分析，留下適當特徵</a:t>
            </a:r>
          </a:p>
          <a:p>
            <a:pPr marL="457200" indent="-457200">
              <a:lnSpc>
                <a:spcPct val="150000"/>
              </a:lnSpc>
              <a:buFont typeface="+mj-lt"/>
              <a:buAutoNum type="arabicPeriod"/>
            </a:pPr>
            <a:r>
              <a:rPr lang="zh-TW" altLang="en-US" sz="2400" dirty="0">
                <a:latin typeface="+mn-ea"/>
              </a:rPr>
              <a:t>處理完特徵後，進行正規化</a:t>
            </a:r>
            <a:endParaRPr lang="en-US" altLang="zh-TW" sz="2400" dirty="0">
              <a:latin typeface="+mn-ea"/>
            </a:endParaRPr>
          </a:p>
          <a:p>
            <a:pPr marL="457200" indent="-457200">
              <a:lnSpc>
                <a:spcPct val="150000"/>
              </a:lnSpc>
              <a:buFont typeface="+mj-lt"/>
              <a:buAutoNum type="arabicPeriod"/>
            </a:pPr>
            <a:r>
              <a:rPr lang="zh-TW" altLang="en-US" sz="2400" dirty="0">
                <a:latin typeface="+mn-ea"/>
              </a:rPr>
              <a:t>類別型特徵編碼，使用適當的編碼方式</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Tree>
    <p:extLst>
      <p:ext uri="{BB962C8B-B14F-4D97-AF65-F5344CB8AC3E}">
        <p14:creationId xmlns:p14="http://schemas.microsoft.com/office/powerpoint/2010/main" val="2324098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1.</a:t>
            </a:r>
            <a:r>
              <a:rPr kumimoji="1" lang="zh-TW" altLang="en-US" sz="5400" dirty="0">
                <a:solidFill>
                  <a:schemeClr val="accent1">
                    <a:lumMod val="75000"/>
                  </a:schemeClr>
                </a:solidFill>
                <a:effectLst/>
              </a:rPr>
              <a:t> 觀看資料特徵</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圖片 17">
            <a:extLst>
              <a:ext uri="{FF2B5EF4-FFF2-40B4-BE49-F238E27FC236}">
                <a16:creationId xmlns:a16="http://schemas.microsoft.com/office/drawing/2014/main" id="{6672D6E0-C3D0-4184-AE16-0741FB359F3F}"/>
              </a:ext>
            </a:extLst>
          </p:cNvPr>
          <p:cNvPicPr>
            <a:picLocks noChangeAspect="1"/>
          </p:cNvPicPr>
          <p:nvPr/>
        </p:nvPicPr>
        <p:blipFill>
          <a:blip r:embed="rId3"/>
          <a:stretch>
            <a:fillRect/>
          </a:stretch>
        </p:blipFill>
        <p:spPr>
          <a:xfrm>
            <a:off x="1698987" y="2573258"/>
            <a:ext cx="2979869" cy="3499295"/>
          </a:xfrm>
          <a:prstGeom prst="rect">
            <a:avLst/>
          </a:prstGeom>
        </p:spPr>
      </p:pic>
      <p:pic>
        <p:nvPicPr>
          <p:cNvPr id="19" name="圖片 18">
            <a:extLst>
              <a:ext uri="{FF2B5EF4-FFF2-40B4-BE49-F238E27FC236}">
                <a16:creationId xmlns:a16="http://schemas.microsoft.com/office/drawing/2014/main" id="{079D0C9A-BA59-47B7-B44A-319BD6A8D9A9}"/>
              </a:ext>
            </a:extLst>
          </p:cNvPr>
          <p:cNvPicPr>
            <a:picLocks noChangeAspect="1"/>
          </p:cNvPicPr>
          <p:nvPr/>
        </p:nvPicPr>
        <p:blipFill>
          <a:blip r:embed="rId4"/>
          <a:stretch>
            <a:fillRect/>
          </a:stretch>
        </p:blipFill>
        <p:spPr>
          <a:xfrm>
            <a:off x="6156545" y="2573259"/>
            <a:ext cx="4567663" cy="3499295"/>
          </a:xfrm>
          <a:prstGeom prst="rect">
            <a:avLst/>
          </a:prstGeom>
        </p:spPr>
      </p:pic>
      <p:sp>
        <p:nvSpPr>
          <p:cNvPr id="20" name="文字方塊 19">
            <a:extLst>
              <a:ext uri="{FF2B5EF4-FFF2-40B4-BE49-F238E27FC236}">
                <a16:creationId xmlns:a16="http://schemas.microsoft.com/office/drawing/2014/main" id="{3780C3FB-DD2C-41CB-8D21-88C7C46C5D85}"/>
              </a:ext>
            </a:extLst>
          </p:cNvPr>
          <p:cNvSpPr txBox="1"/>
          <p:nvPr/>
        </p:nvSpPr>
        <p:spPr>
          <a:xfrm>
            <a:off x="2155667" y="1592284"/>
            <a:ext cx="2435218" cy="661143"/>
          </a:xfrm>
          <a:prstGeom prst="rect">
            <a:avLst/>
          </a:prstGeom>
          <a:noFill/>
        </p:spPr>
        <p:txBody>
          <a:bodyPr wrap="square" rtlCol="0">
            <a:spAutoFit/>
          </a:bodyPr>
          <a:lstStyle/>
          <a:p>
            <a:pPr algn="l">
              <a:lnSpc>
                <a:spcPct val="150000"/>
              </a:lnSpc>
            </a:pPr>
            <a:r>
              <a:rPr lang="zh-TW" altLang="en-US" sz="2800" b="1" dirty="0"/>
              <a:t>數值型資料</a:t>
            </a:r>
            <a:endParaRPr lang="en-US" altLang="zh-TW" sz="2800" b="1" dirty="0"/>
          </a:p>
        </p:txBody>
      </p:sp>
      <p:sp>
        <p:nvSpPr>
          <p:cNvPr id="21" name="文字方塊 20">
            <a:extLst>
              <a:ext uri="{FF2B5EF4-FFF2-40B4-BE49-F238E27FC236}">
                <a16:creationId xmlns:a16="http://schemas.microsoft.com/office/drawing/2014/main" id="{5DCD887E-973D-4F36-A835-47ADFEE3418E}"/>
              </a:ext>
            </a:extLst>
          </p:cNvPr>
          <p:cNvSpPr txBox="1"/>
          <p:nvPr/>
        </p:nvSpPr>
        <p:spPr>
          <a:xfrm>
            <a:off x="7392788" y="1592283"/>
            <a:ext cx="2419642" cy="661143"/>
          </a:xfrm>
          <a:prstGeom prst="rect">
            <a:avLst/>
          </a:prstGeom>
          <a:noFill/>
        </p:spPr>
        <p:txBody>
          <a:bodyPr wrap="square" rtlCol="0">
            <a:spAutoFit/>
          </a:bodyPr>
          <a:lstStyle/>
          <a:p>
            <a:pPr algn="l">
              <a:lnSpc>
                <a:spcPct val="150000"/>
              </a:lnSpc>
            </a:pPr>
            <a:r>
              <a:rPr lang="zh-TW" altLang="en-US" sz="2800" b="1" dirty="0"/>
              <a:t>類別型資料</a:t>
            </a:r>
            <a:endParaRPr lang="en-US" altLang="zh-TW" sz="2800" b="1" dirty="0"/>
          </a:p>
        </p:txBody>
      </p:sp>
    </p:spTree>
    <p:extLst>
      <p:ext uri="{BB962C8B-B14F-4D97-AF65-F5344CB8AC3E}">
        <p14:creationId xmlns:p14="http://schemas.microsoft.com/office/powerpoint/2010/main" val="59969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207522" y="416734"/>
            <a:ext cx="10515599" cy="652366"/>
          </a:xfrm>
        </p:spPr>
        <p:txBody>
          <a:bodyPr/>
          <a:lstStyle/>
          <a:p>
            <a:pPr algn="ctr"/>
            <a:r>
              <a:rPr kumimoji="1" lang="en-US" altLang="zh-TW" sz="5400" dirty="0">
                <a:solidFill>
                  <a:schemeClr val="accent1">
                    <a:lumMod val="75000"/>
                  </a:schemeClr>
                </a:solidFill>
                <a:effectLst/>
              </a:rPr>
              <a:t>2.</a:t>
            </a:r>
            <a:r>
              <a:rPr kumimoji="1" lang="zh-TW" altLang="en-US" sz="5400" dirty="0">
                <a:solidFill>
                  <a:schemeClr val="accent1">
                    <a:lumMod val="75000"/>
                  </a:schemeClr>
                </a:solidFill>
                <a:effectLst/>
              </a:rPr>
              <a:t> 觀看資料的離群值</a:t>
            </a:r>
            <a:r>
              <a:rPr kumimoji="1" lang="en-US" altLang="zh-TW" sz="5400" dirty="0">
                <a:solidFill>
                  <a:schemeClr val="accent1">
                    <a:lumMod val="75000"/>
                  </a:schemeClr>
                </a:solidFill>
                <a:effectLst/>
              </a:rPr>
              <a:t>/</a:t>
            </a:r>
            <a:r>
              <a:rPr kumimoji="1" lang="zh-TW" altLang="en-US" sz="5400" dirty="0">
                <a:solidFill>
                  <a:schemeClr val="accent1">
                    <a:lumMod val="75000"/>
                  </a:schemeClr>
                </a:solidFill>
                <a:effectLst/>
              </a:rPr>
              <a:t>異常值</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22" name="Picture 2">
            <a:extLst>
              <a:ext uri="{FF2B5EF4-FFF2-40B4-BE49-F238E27FC236}">
                <a16:creationId xmlns:a16="http://schemas.microsoft.com/office/drawing/2014/main" id="{76FCA3FE-2137-4EF0-BEA5-D282451EA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056" y="2002030"/>
            <a:ext cx="4631326" cy="3681542"/>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8082E86F-3304-4FB0-8B56-385F5D7E9BA8}"/>
              </a:ext>
            </a:extLst>
          </p:cNvPr>
          <p:cNvSpPr txBox="1"/>
          <p:nvPr/>
        </p:nvSpPr>
        <p:spPr>
          <a:xfrm>
            <a:off x="435167" y="2316784"/>
            <a:ext cx="6417889" cy="2231380"/>
          </a:xfrm>
          <a:prstGeom prst="rect">
            <a:avLst/>
          </a:prstGeom>
          <a:noFill/>
        </p:spPr>
        <p:txBody>
          <a:bodyPr wrap="square" rtlCol="0">
            <a:spAutoFit/>
          </a:bodyPr>
          <a:lstStyle/>
          <a:p>
            <a:pPr algn="ctr">
              <a:lnSpc>
                <a:spcPct val="150000"/>
              </a:lnSpc>
            </a:pPr>
            <a:r>
              <a:rPr lang="zh-TW" altLang="en-US" sz="2800" b="1" dirty="0">
                <a:latin typeface="微軟正黑體" panose="020B0604030504040204" pitchFamily="34" charset="-120"/>
                <a:ea typeface="微軟正黑體" panose="020B0604030504040204" pitchFamily="34" charset="-120"/>
              </a:rPr>
              <a:t>檢查異常值</a:t>
            </a:r>
            <a:r>
              <a:rPr lang="en-US" altLang="zh-TW" sz="2800" b="1" dirty="0">
                <a:latin typeface="微軟正黑體" panose="020B0604030504040204" pitchFamily="34" charset="-120"/>
                <a:ea typeface="微軟正黑體" panose="020B0604030504040204" pitchFamily="34" charset="-120"/>
              </a:rPr>
              <a:t>(Outlier)</a:t>
            </a:r>
            <a:r>
              <a:rPr lang="zh-TW" altLang="en-US" sz="2800" b="1" dirty="0">
                <a:latin typeface="微軟正黑體" panose="020B0604030504040204" pitchFamily="34" charset="-120"/>
                <a:ea typeface="微軟正黑體" panose="020B0604030504040204" pitchFamily="34" charset="-120"/>
              </a:rPr>
              <a:t>方法</a:t>
            </a:r>
            <a:endParaRPr lang="en-US" altLang="zh-TW" sz="2800" b="1" dirty="0">
              <a:latin typeface="微軟正黑體" panose="020B0604030504040204" pitchFamily="34" charset="-120"/>
              <a:ea typeface="微軟正黑體" panose="020B0604030504040204" pitchFamily="34" charset="-120"/>
            </a:endParaRPr>
          </a:p>
          <a:p>
            <a:pPr marL="571500" indent="-571500" algn="l">
              <a:spcBef>
                <a:spcPts val="1200"/>
              </a:spcBef>
              <a:spcAft>
                <a:spcPts val="1200"/>
              </a:spcAf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統計值：如平均數、標準差、中位數、分位數、</a:t>
            </a:r>
            <a:r>
              <a:rPr lang="en-US" altLang="zh-TW" sz="2400" dirty="0">
                <a:latin typeface="微軟正黑體" panose="020B0604030504040204" pitchFamily="34" charset="-120"/>
                <a:ea typeface="微軟正黑體" panose="020B0604030504040204" pitchFamily="34" charset="-120"/>
              </a:rPr>
              <a:t>z-score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IQR</a:t>
            </a:r>
          </a:p>
          <a:p>
            <a:pPr marL="571500" indent="-571500" algn="l">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畫圖：如直方圖、盒圖、次數累積分布等</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8604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406813" y="416734"/>
            <a:ext cx="10515599" cy="652366"/>
          </a:xfrm>
        </p:spPr>
        <p:txBody>
          <a:bodyPr/>
          <a:lstStyle/>
          <a:p>
            <a:pPr algn="ctr"/>
            <a:r>
              <a:rPr kumimoji="1" lang="en-US" altLang="zh-TW" sz="5400" dirty="0">
                <a:solidFill>
                  <a:schemeClr val="accent1">
                    <a:lumMod val="75000"/>
                  </a:schemeClr>
                </a:solidFill>
                <a:effectLst/>
              </a:rPr>
              <a:t>3.</a:t>
            </a:r>
            <a:r>
              <a:rPr kumimoji="1" lang="zh-TW" altLang="en-US" sz="5400" dirty="0">
                <a:solidFill>
                  <a:schemeClr val="accent1">
                    <a:lumMod val="75000"/>
                  </a:schemeClr>
                </a:solidFill>
                <a:effectLst/>
              </a:rPr>
              <a:t> 遺漏值處理 </a:t>
            </a:r>
            <a:r>
              <a:rPr kumimoji="1" lang="en-US" altLang="zh-TW" sz="5400" dirty="0">
                <a:solidFill>
                  <a:schemeClr val="accent1">
                    <a:lumMod val="75000"/>
                  </a:schemeClr>
                </a:solidFill>
                <a:effectLst/>
              </a:rPr>
              <a:t>(Missing Value)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18" name="表格 4">
            <a:extLst>
              <a:ext uri="{FF2B5EF4-FFF2-40B4-BE49-F238E27FC236}">
                <a16:creationId xmlns:a16="http://schemas.microsoft.com/office/drawing/2014/main" id="{64FBADDB-A621-4686-AB7D-45A0964E5653}"/>
              </a:ext>
            </a:extLst>
          </p:cNvPr>
          <p:cNvGraphicFramePr>
            <a:graphicFrameLocks noGrp="1"/>
          </p:cNvGraphicFramePr>
          <p:nvPr/>
        </p:nvGraphicFramePr>
        <p:xfrm>
          <a:off x="1532098" y="1544640"/>
          <a:ext cx="8639862" cy="4595388"/>
        </p:xfrm>
        <a:graphic>
          <a:graphicData uri="http://schemas.openxmlformats.org/drawingml/2006/table">
            <a:tbl>
              <a:tblPr firstRow="1" bandRow="1"/>
              <a:tblGrid>
                <a:gridCol w="1439977">
                  <a:extLst>
                    <a:ext uri="{9D8B030D-6E8A-4147-A177-3AD203B41FA5}">
                      <a16:colId xmlns:a16="http://schemas.microsoft.com/office/drawing/2014/main" val="3170473249"/>
                    </a:ext>
                  </a:extLst>
                </a:gridCol>
                <a:gridCol w="1439977">
                  <a:extLst>
                    <a:ext uri="{9D8B030D-6E8A-4147-A177-3AD203B41FA5}">
                      <a16:colId xmlns:a16="http://schemas.microsoft.com/office/drawing/2014/main" val="3999256449"/>
                    </a:ext>
                  </a:extLst>
                </a:gridCol>
                <a:gridCol w="1439977">
                  <a:extLst>
                    <a:ext uri="{9D8B030D-6E8A-4147-A177-3AD203B41FA5}">
                      <a16:colId xmlns:a16="http://schemas.microsoft.com/office/drawing/2014/main" val="711488321"/>
                    </a:ext>
                  </a:extLst>
                </a:gridCol>
                <a:gridCol w="1439977">
                  <a:extLst>
                    <a:ext uri="{9D8B030D-6E8A-4147-A177-3AD203B41FA5}">
                      <a16:colId xmlns:a16="http://schemas.microsoft.com/office/drawing/2014/main" val="3597939690"/>
                    </a:ext>
                  </a:extLst>
                </a:gridCol>
                <a:gridCol w="1439977">
                  <a:extLst>
                    <a:ext uri="{9D8B030D-6E8A-4147-A177-3AD203B41FA5}">
                      <a16:colId xmlns:a16="http://schemas.microsoft.com/office/drawing/2014/main" val="4183212078"/>
                    </a:ext>
                  </a:extLst>
                </a:gridCol>
                <a:gridCol w="1439977">
                  <a:extLst>
                    <a:ext uri="{9D8B030D-6E8A-4147-A177-3AD203B41FA5}">
                      <a16:colId xmlns:a16="http://schemas.microsoft.com/office/drawing/2014/main" val="929858460"/>
                    </a:ext>
                  </a:extLst>
                </a:gridCol>
              </a:tblGrid>
              <a:tr h="727265">
                <a:tc>
                  <a:txBody>
                    <a:bodyPr/>
                    <a:lstStyle/>
                    <a:p>
                      <a:pPr algn="ctr"/>
                      <a:endParaRPr lang="zh-TW" altLang="en-US" sz="2400" dirty="0"/>
                    </a:p>
                  </a:txBody>
                  <a:tcPr marL="81831" marR="81831" marT="40916" marB="40916"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年齡</a:t>
                      </a:r>
                    </a:p>
                  </a:txBody>
                  <a:tcPr marL="81831" marR="81831" marT="40916" marB="40916"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個性</a:t>
                      </a:r>
                    </a:p>
                  </a:txBody>
                  <a:tcPr marL="81831" marR="81831" marT="40916" marB="40916"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身高</a:t>
                      </a:r>
                    </a:p>
                  </a:txBody>
                  <a:tcPr marL="81831" marR="81831" marT="40916" marB="40916"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體重</a:t>
                      </a:r>
                    </a:p>
                  </a:txBody>
                  <a:tcPr marL="81831" marR="81831" marT="40916" marB="40916" anchor="ctr">
                    <a:solidFill>
                      <a:srgbClr val="0070C0">
                        <a:alpha val="62000"/>
                      </a:srgbClr>
                    </a:solidFill>
                  </a:tcPr>
                </a:tc>
                <a:tc>
                  <a:txBody>
                    <a:bodyPr/>
                    <a:lstStyle/>
                    <a:p>
                      <a:pPr algn="ctr"/>
                      <a:r>
                        <a:rPr lang="en-US" altLang="zh-TW" sz="2400" b="1" dirty="0">
                          <a:solidFill>
                            <a:schemeClr val="bg1"/>
                          </a:solidFill>
                          <a:latin typeface="微軟正黑體" panose="020B0604030504040204" pitchFamily="34" charset="-120"/>
                          <a:ea typeface="微軟正黑體" panose="020B0604030504040204" pitchFamily="34" charset="-120"/>
                        </a:rPr>
                        <a:t>label</a:t>
                      </a:r>
                      <a:endParaRPr lang="zh-TW" altLang="en-US" sz="2400" b="1" dirty="0">
                        <a:solidFill>
                          <a:schemeClr val="bg1"/>
                        </a:solidFill>
                        <a:latin typeface="微軟正黑體" panose="020B0604030504040204" pitchFamily="34" charset="-120"/>
                        <a:ea typeface="微軟正黑體" panose="020B0604030504040204" pitchFamily="34" charset="-120"/>
                      </a:endParaRPr>
                    </a:p>
                  </a:txBody>
                  <a:tcPr marL="81831" marR="81831" marT="40916" marB="40916" anchor="ctr">
                    <a:solidFill>
                      <a:srgbClr val="0070C0">
                        <a:alpha val="62000"/>
                      </a:srgbClr>
                    </a:solidFill>
                  </a:tcPr>
                </a:tc>
                <a:extLst>
                  <a:ext uri="{0D108BD9-81ED-4DB2-BD59-A6C34878D82A}">
                    <a16:rowId xmlns:a16="http://schemas.microsoft.com/office/drawing/2014/main" val="2261440467"/>
                  </a:ext>
                </a:extLst>
              </a:tr>
              <a:tr h="552589">
                <a:tc>
                  <a:txBody>
                    <a:bodyPr/>
                    <a:lstStyle/>
                    <a:p>
                      <a:pPr algn="ctr"/>
                      <a:r>
                        <a:rPr lang="en-US" altLang="zh-TW" sz="2400" dirty="0"/>
                        <a:t>1</a:t>
                      </a:r>
                      <a:endParaRPr lang="zh-TW" altLang="en-US" sz="2400" dirty="0"/>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21</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178</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65</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1831" marR="81831" marT="40916" marB="40916" anchor="ctr"/>
                </a:tc>
                <a:extLst>
                  <a:ext uri="{0D108BD9-81ED-4DB2-BD59-A6C34878D82A}">
                    <a16:rowId xmlns:a16="http://schemas.microsoft.com/office/drawing/2014/main" val="338684835"/>
                  </a:ext>
                </a:extLst>
              </a:tr>
              <a:tr h="552589">
                <a:tc>
                  <a:txBody>
                    <a:bodyPr/>
                    <a:lstStyle/>
                    <a:p>
                      <a:pPr algn="ctr"/>
                      <a:r>
                        <a:rPr lang="en-US" altLang="zh-TW" sz="2400" dirty="0"/>
                        <a:t>2</a:t>
                      </a:r>
                      <a:endParaRPr lang="zh-TW" altLang="en-US" sz="2400" dirty="0"/>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155</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1831" marR="81831" marT="40916" marB="40916" anchor="ctr"/>
                </a:tc>
                <a:extLst>
                  <a:ext uri="{0D108BD9-81ED-4DB2-BD59-A6C34878D82A}">
                    <a16:rowId xmlns:a16="http://schemas.microsoft.com/office/drawing/2014/main" val="3705081081"/>
                  </a:ext>
                </a:extLst>
              </a:tr>
              <a:tr h="552589">
                <a:tc>
                  <a:txBody>
                    <a:bodyPr/>
                    <a:lstStyle/>
                    <a:p>
                      <a:pPr algn="ctr"/>
                      <a:r>
                        <a:rPr lang="en-US" altLang="zh-TW" sz="2400" dirty="0"/>
                        <a:t>3</a:t>
                      </a:r>
                      <a:endParaRPr lang="zh-TW" altLang="en-US" sz="2400" dirty="0"/>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13</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160</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45</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1831" marR="81831" marT="40916" marB="40916" anchor="ctr"/>
                </a:tc>
                <a:extLst>
                  <a:ext uri="{0D108BD9-81ED-4DB2-BD59-A6C34878D82A}">
                    <a16:rowId xmlns:a16="http://schemas.microsoft.com/office/drawing/2014/main" val="1656537733"/>
                  </a:ext>
                </a:extLst>
              </a:tr>
              <a:tr h="552589">
                <a:tc>
                  <a:txBody>
                    <a:bodyPr/>
                    <a:lstStyle/>
                    <a:p>
                      <a:pPr algn="ctr"/>
                      <a:r>
                        <a:rPr lang="en-US" altLang="zh-TW" sz="2400" dirty="0"/>
                        <a:t>4</a:t>
                      </a:r>
                      <a:endParaRPr lang="zh-TW" altLang="en-US" sz="2400" dirty="0"/>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25</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183</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78</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extLst>
                  <a:ext uri="{0D108BD9-81ED-4DB2-BD59-A6C34878D82A}">
                    <a16:rowId xmlns:a16="http://schemas.microsoft.com/office/drawing/2014/main" val="1382114582"/>
                  </a:ext>
                </a:extLst>
              </a:tr>
              <a:tr h="552589">
                <a:tc>
                  <a:txBody>
                    <a:bodyPr/>
                    <a:lstStyle/>
                    <a:p>
                      <a:pPr algn="ctr"/>
                      <a:r>
                        <a:rPr lang="en-US" altLang="zh-TW" sz="2400" dirty="0"/>
                        <a:t>5</a:t>
                      </a:r>
                      <a:endParaRPr lang="zh-TW" altLang="en-US" sz="2400" dirty="0"/>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31</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66</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1831" marR="81831" marT="40916" marB="40916" anchor="ctr"/>
                </a:tc>
                <a:extLst>
                  <a:ext uri="{0D108BD9-81ED-4DB2-BD59-A6C34878D82A}">
                    <a16:rowId xmlns:a16="http://schemas.microsoft.com/office/drawing/2014/main" val="122635350"/>
                  </a:ext>
                </a:extLst>
              </a:tr>
              <a:tr h="552589">
                <a:tc>
                  <a:txBody>
                    <a:bodyPr/>
                    <a:lstStyle/>
                    <a:p>
                      <a:pPr algn="ctr"/>
                      <a:r>
                        <a:rPr lang="en-US" altLang="zh-TW" sz="2400" dirty="0"/>
                        <a:t>6</a:t>
                      </a:r>
                      <a:endParaRPr lang="zh-TW" altLang="en-US" sz="2400" dirty="0"/>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150</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1831" marR="81831" marT="40916" marB="40916" anchor="ctr"/>
                </a:tc>
                <a:extLst>
                  <a:ext uri="{0D108BD9-81ED-4DB2-BD59-A6C34878D82A}">
                    <a16:rowId xmlns:a16="http://schemas.microsoft.com/office/drawing/2014/main" val="3939931620"/>
                  </a:ext>
                </a:extLst>
              </a:tr>
              <a:tr h="552589">
                <a:tc>
                  <a:txBody>
                    <a:bodyPr/>
                    <a:lstStyle/>
                    <a:p>
                      <a:pPr algn="ctr"/>
                      <a:r>
                        <a:rPr lang="en-US" altLang="zh-TW" sz="2400" dirty="0"/>
                        <a:t>7</a:t>
                      </a:r>
                      <a:endParaRPr lang="zh-TW" altLang="en-US" sz="2400" dirty="0"/>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19</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a:latin typeface="微軟正黑體" panose="020B0604030504040204" pitchFamily="34" charset="-120"/>
                          <a:ea typeface="微軟正黑體" panose="020B0604030504040204" pitchFamily="34" charset="-120"/>
                        </a:rPr>
                        <a:t>50</a:t>
                      </a:r>
                      <a:endParaRPr lang="zh-TW" altLang="en-US" sz="2400" dirty="0">
                        <a:latin typeface="微軟正黑體" panose="020B0604030504040204" pitchFamily="34" charset="-120"/>
                        <a:ea typeface="微軟正黑體" panose="020B0604030504040204" pitchFamily="34" charset="-120"/>
                      </a:endParaRPr>
                    </a:p>
                  </a:txBody>
                  <a:tcPr marL="81831" marR="81831" marT="40916" marB="40916" anchor="ctr"/>
                </a:tc>
                <a:tc>
                  <a:txBody>
                    <a:bodyPr/>
                    <a:lstStyle/>
                    <a:p>
                      <a:pPr algn="ctr"/>
                      <a:r>
                        <a:rPr lang="en-US" altLang="zh-TW" sz="2400" dirty="0" err="1">
                          <a:solidFill>
                            <a:srgbClr val="C00000"/>
                          </a:solidFill>
                          <a:latin typeface="微軟正黑體" panose="020B0604030504040204" pitchFamily="34" charset="-120"/>
                          <a:ea typeface="微軟正黑體" panose="020B0604030504040204" pitchFamily="34" charset="-120"/>
                        </a:rPr>
                        <a:t>NaN</a:t>
                      </a:r>
                      <a:endParaRPr lang="zh-TW" altLang="en-US" sz="2400" dirty="0">
                        <a:solidFill>
                          <a:srgbClr val="C00000"/>
                        </a:solidFill>
                        <a:latin typeface="微軟正黑體" panose="020B0604030504040204" pitchFamily="34" charset="-120"/>
                        <a:ea typeface="微軟正黑體" panose="020B0604030504040204" pitchFamily="34" charset="-120"/>
                      </a:endParaRPr>
                    </a:p>
                  </a:txBody>
                  <a:tcPr marL="81831" marR="81831" marT="40916" marB="40916" anchor="ctr"/>
                </a:tc>
                <a:extLst>
                  <a:ext uri="{0D108BD9-81ED-4DB2-BD59-A6C34878D82A}">
                    <a16:rowId xmlns:a16="http://schemas.microsoft.com/office/drawing/2014/main" val="2849649107"/>
                  </a:ext>
                </a:extLst>
              </a:tr>
            </a:tbl>
          </a:graphicData>
        </a:graphic>
      </p:graphicFrame>
    </p:spTree>
    <p:extLst>
      <p:ext uri="{BB962C8B-B14F-4D97-AF65-F5344CB8AC3E}">
        <p14:creationId xmlns:p14="http://schemas.microsoft.com/office/powerpoint/2010/main" val="412740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406813" y="416734"/>
            <a:ext cx="10515599" cy="652366"/>
          </a:xfrm>
        </p:spPr>
        <p:txBody>
          <a:bodyPr/>
          <a:lstStyle/>
          <a:p>
            <a:pPr algn="ctr"/>
            <a:r>
              <a:rPr kumimoji="1" lang="en-US" altLang="zh-TW" sz="5400" dirty="0">
                <a:solidFill>
                  <a:schemeClr val="accent1">
                    <a:lumMod val="75000"/>
                  </a:schemeClr>
                </a:solidFill>
                <a:effectLst/>
              </a:rPr>
              <a:t>3.</a:t>
            </a:r>
            <a:r>
              <a:rPr kumimoji="1" lang="zh-TW" altLang="en-US" sz="5400" dirty="0">
                <a:solidFill>
                  <a:schemeClr val="accent1">
                    <a:lumMod val="75000"/>
                  </a:schemeClr>
                </a:solidFill>
                <a:effectLst/>
              </a:rPr>
              <a:t> 遺漏值處理 </a:t>
            </a:r>
            <a:r>
              <a:rPr kumimoji="1" lang="en-US" altLang="zh-TW" sz="5400" dirty="0">
                <a:solidFill>
                  <a:schemeClr val="accent1">
                    <a:lumMod val="75000"/>
                  </a:schemeClr>
                </a:solidFill>
                <a:effectLst/>
              </a:rPr>
              <a:t>(Missing Value)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 name="矩形 1"/>
          <p:cNvSpPr/>
          <p:nvPr/>
        </p:nvSpPr>
        <p:spPr>
          <a:xfrm>
            <a:off x="2215662" y="2113729"/>
            <a:ext cx="9132276" cy="3970318"/>
          </a:xfrm>
          <a:prstGeom prst="rect">
            <a:avLst/>
          </a:prstGeom>
        </p:spPr>
        <p:txBody>
          <a:bodyPr wrap="square">
            <a:spAutoFit/>
          </a:bodyPr>
          <a:lstStyle/>
          <a:p>
            <a:r>
              <a:rPr lang="zh-TW" altLang="en-US" sz="2800" dirty="0">
                <a:latin typeface="微軟正黑體" panose="020B0604030504040204" pitchFamily="34" charset="-120"/>
                <a:ea typeface="微軟正黑體" panose="020B0604030504040204" pitchFamily="34" charset="-120"/>
              </a:rPr>
              <a:t>常見處理方法包括：</a:t>
            </a:r>
            <a:endParaRPr lang="en-US" altLang="zh-TW" sz="2800" dirty="0">
              <a:latin typeface="微軟正黑體" panose="020B0604030504040204" pitchFamily="34" charset="-120"/>
              <a:ea typeface="微軟正黑體" panose="020B0604030504040204" pitchFamily="34" charset="-120"/>
            </a:endParaRPr>
          </a:p>
          <a:p>
            <a:endParaRPr lang="en-US" altLang="zh-TW" sz="2800" dirty="0">
              <a:latin typeface="微軟正黑體" panose="020B0604030504040204" pitchFamily="34" charset="-120"/>
              <a:ea typeface="微軟正黑體" panose="020B0604030504040204" pitchFamily="34" charset="-120"/>
            </a:endParaRPr>
          </a:p>
          <a:p>
            <a:r>
              <a:rPr lang="en-US" altLang="zh-TW" sz="2800" dirty="0">
                <a:latin typeface="微軟正黑體" panose="020B0604030504040204" pitchFamily="34" charset="-120"/>
                <a:ea typeface="微軟正黑體" panose="020B0604030504040204" pitchFamily="34" charset="-120"/>
              </a:rPr>
              <a:t>1</a:t>
            </a:r>
            <a:r>
              <a:rPr lang="zh-TW" altLang="en-US" sz="2800" dirty="0">
                <a:latin typeface="微軟正黑體" panose="020B0604030504040204" pitchFamily="34" charset="-120"/>
                <a:ea typeface="微軟正黑體" panose="020B0604030504040204" pitchFamily="34" charset="-120"/>
              </a:rPr>
              <a:t>、丟棄該筆資料</a:t>
            </a:r>
            <a:endParaRPr lang="en-US" altLang="zh-TW" sz="2800" dirty="0">
              <a:latin typeface="微軟正黑體" panose="020B0604030504040204" pitchFamily="34" charset="-120"/>
              <a:ea typeface="微軟正黑體" panose="020B0604030504040204" pitchFamily="34" charset="-120"/>
            </a:endParaRPr>
          </a:p>
          <a:p>
            <a:r>
              <a:rPr lang="en-US" altLang="zh-TW" sz="2800" dirty="0">
                <a:latin typeface="微軟正黑體" panose="020B0604030504040204" pitchFamily="34" charset="-120"/>
                <a:ea typeface="微軟正黑體" panose="020B0604030504040204" pitchFamily="34" charset="-120"/>
              </a:rPr>
              <a:t>2</a:t>
            </a:r>
            <a:r>
              <a:rPr lang="zh-TW" altLang="en-US" sz="2800" dirty="0">
                <a:latin typeface="微軟正黑體" panose="020B0604030504040204" pitchFamily="34" charset="-120"/>
                <a:ea typeface="微軟正黑體" panose="020B0604030504040204" pitchFamily="34" charset="-120"/>
              </a:rPr>
              <a:t>、補值</a:t>
            </a:r>
            <a:endParaRPr lang="en-US" altLang="zh-TW" sz="2800" dirty="0">
              <a:latin typeface="微軟正黑體" panose="020B0604030504040204" pitchFamily="34" charset="-120"/>
              <a:ea typeface="微軟正黑體" panose="020B0604030504040204" pitchFamily="34" charset="-120"/>
            </a:endParaRPr>
          </a:p>
          <a:p>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常見補值方式：補固定值、平均值、眾數、中位數</a:t>
            </a:r>
            <a:endParaRPr lang="en-US" altLang="zh-TW" sz="2800" dirty="0">
              <a:latin typeface="微軟正黑體" panose="020B0604030504040204" pitchFamily="34" charset="-120"/>
              <a:ea typeface="微軟正黑體" panose="020B0604030504040204" pitchFamily="34" charset="-120"/>
            </a:endParaRPr>
          </a:p>
          <a:p>
            <a:endParaRPr lang="zh-TW" altLang="en-US"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較進階的補值方法：最近差補法、回歸方法、插值法</a:t>
            </a:r>
          </a:p>
          <a:p>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3745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24000" y="416734"/>
            <a:ext cx="10515599" cy="652366"/>
          </a:xfrm>
        </p:spPr>
        <p:txBody>
          <a:bodyPr/>
          <a:lstStyle/>
          <a:p>
            <a:pPr algn="ctr"/>
            <a:r>
              <a:rPr kumimoji="1" lang="en-US" altLang="zh-TW" sz="5400" dirty="0">
                <a:solidFill>
                  <a:schemeClr val="accent1">
                    <a:lumMod val="75000"/>
                  </a:schemeClr>
                </a:solidFill>
                <a:effectLst/>
              </a:rPr>
              <a:t>4.</a:t>
            </a:r>
            <a:r>
              <a:rPr kumimoji="1" lang="zh-TW" altLang="en-US" sz="5400" dirty="0">
                <a:solidFill>
                  <a:schemeClr val="accent1">
                    <a:lumMod val="75000"/>
                  </a:schemeClr>
                </a:solidFill>
                <a:effectLst/>
              </a:rPr>
              <a:t> 特徵分析 </a:t>
            </a:r>
            <a:r>
              <a:rPr kumimoji="1" lang="en-US" altLang="zh-TW" sz="5400" dirty="0">
                <a:solidFill>
                  <a:schemeClr val="accent1">
                    <a:lumMod val="75000"/>
                  </a:schemeClr>
                </a:solidFill>
                <a:effectLst/>
              </a:rPr>
              <a:t>(Feature Analysis)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33" name="Picture 4">
            <a:extLst>
              <a:ext uri="{FF2B5EF4-FFF2-40B4-BE49-F238E27FC236}">
                <a16:creationId xmlns:a16="http://schemas.microsoft.com/office/drawing/2014/main" id="{941C5367-62E3-4550-B2F0-CBE8A2F67B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5" b="89757" l="6250" r="90000">
                        <a14:foregroundMark x1="47917" y1="19407" x2="47917" y2="19407"/>
                        <a14:foregroundMark x1="55625" y1="20485" x2="55625" y2="20485"/>
                        <a14:foregroundMark x1="50208" y1="29380" x2="50208" y2="29380"/>
                        <a14:foregroundMark x1="38958" y1="28841" x2="38958" y2="28841"/>
                        <a14:foregroundMark x1="54375" y1="9434" x2="54375" y2="9434"/>
                      </a14:backgroundRemoval>
                    </a14:imgEffect>
                  </a14:imgLayer>
                </a14:imgProps>
              </a:ext>
              <a:ext uri="{28A0092B-C50C-407E-A947-70E740481C1C}">
                <a14:useLocalDpi xmlns:a14="http://schemas.microsoft.com/office/drawing/2010/main" val="0"/>
              </a:ext>
            </a:extLst>
          </a:blip>
          <a:srcRect/>
          <a:stretch>
            <a:fillRect/>
          </a:stretch>
        </p:blipFill>
        <p:spPr bwMode="auto">
          <a:xfrm>
            <a:off x="2458798" y="1287301"/>
            <a:ext cx="5516799" cy="4264026"/>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407CC9FA-3EFE-410D-9C83-68BD774E8243}"/>
              </a:ext>
            </a:extLst>
          </p:cNvPr>
          <p:cNvSpPr txBox="1"/>
          <p:nvPr/>
        </p:nvSpPr>
        <p:spPr>
          <a:xfrm>
            <a:off x="3732752" y="5475198"/>
            <a:ext cx="3497699" cy="707886"/>
          </a:xfrm>
          <a:prstGeom prst="rect">
            <a:avLst/>
          </a:prstGeom>
          <a:noFill/>
        </p:spPr>
        <p:txBody>
          <a:bodyPr wrap="square" rtlCol="0">
            <a:spAutoFit/>
          </a:bodyPr>
          <a:lstStyle/>
          <a:p>
            <a:r>
              <a:rPr lang="zh-TW" altLang="en-US" sz="4000" b="1" dirty="0">
                <a:solidFill>
                  <a:srgbClr val="FF0000"/>
                </a:solidFill>
                <a:latin typeface="微軟正黑體" panose="020B0604030504040204" pitchFamily="34" charset="-120"/>
                <a:ea typeface="微軟正黑體" panose="020B0604030504040204" pitchFamily="34" charset="-120"/>
              </a:rPr>
              <a:t>如何預測性別？</a:t>
            </a:r>
          </a:p>
        </p:txBody>
      </p:sp>
      <p:pic>
        <p:nvPicPr>
          <p:cNvPr id="37" name="Picture 4">
            <a:extLst>
              <a:ext uri="{FF2B5EF4-FFF2-40B4-BE49-F238E27FC236}">
                <a16:creationId xmlns:a16="http://schemas.microsoft.com/office/drawing/2014/main" id="{941C5367-62E3-4550-B2F0-CBE8A2F67B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5" b="89757" l="6250" r="90000">
                        <a14:foregroundMark x1="47917" y1="19407" x2="47917" y2="19407"/>
                        <a14:foregroundMark x1="55625" y1="20485" x2="55625" y2="20485"/>
                        <a14:foregroundMark x1="50208" y1="29380" x2="50208" y2="29380"/>
                        <a14:foregroundMark x1="38958" y1="28841" x2="38958" y2="28841"/>
                        <a14:foregroundMark x1="54375" y1="9434" x2="54375" y2="9434"/>
                      </a14:backgroundRemoval>
                    </a14:imgEffect>
                  </a14:imgLayer>
                </a14:imgProps>
              </a:ext>
              <a:ext uri="{28A0092B-C50C-407E-A947-70E740481C1C}">
                <a14:useLocalDpi xmlns:a14="http://schemas.microsoft.com/office/drawing/2010/main" val="0"/>
              </a:ext>
            </a:extLst>
          </a:blip>
          <a:srcRect/>
          <a:stretch>
            <a:fillRect/>
          </a:stretch>
        </p:blipFill>
        <p:spPr bwMode="auto">
          <a:xfrm>
            <a:off x="0" y="1732006"/>
            <a:ext cx="5516799" cy="426402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941C5367-62E3-4550-B2F0-CBE8A2F67B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5" b="89757" l="6250" r="90000">
                        <a14:foregroundMark x1="47917" y1="19407" x2="47917" y2="19407"/>
                        <a14:foregroundMark x1="55625" y1="20485" x2="55625" y2="20485"/>
                        <a14:foregroundMark x1="50208" y1="29380" x2="50208" y2="29380"/>
                        <a14:foregroundMark x1="38958" y1="28841" x2="38958" y2="28841"/>
                        <a14:foregroundMark x1="54375" y1="9434" x2="54375" y2="9434"/>
                      </a14:backgroundRemoval>
                    </a14:imgEffect>
                  </a14:imgLayer>
                </a14:imgProps>
              </a:ext>
              <a:ext uri="{28A0092B-C50C-407E-A947-70E740481C1C}">
                <a14:useLocalDpi xmlns:a14="http://schemas.microsoft.com/office/drawing/2010/main" val="0"/>
              </a:ext>
            </a:extLst>
          </a:blip>
          <a:srcRect/>
          <a:stretch>
            <a:fillRect/>
          </a:stretch>
        </p:blipFill>
        <p:spPr bwMode="auto">
          <a:xfrm>
            <a:off x="5093678" y="1584143"/>
            <a:ext cx="5558696" cy="429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0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24000" y="416734"/>
            <a:ext cx="10515599" cy="652366"/>
          </a:xfrm>
        </p:spPr>
        <p:txBody>
          <a:bodyPr/>
          <a:lstStyle/>
          <a:p>
            <a:pPr algn="ctr"/>
            <a:r>
              <a:rPr kumimoji="1" lang="en-US" altLang="zh-TW" sz="5400" dirty="0">
                <a:solidFill>
                  <a:schemeClr val="accent1">
                    <a:lumMod val="75000"/>
                  </a:schemeClr>
                </a:solidFill>
                <a:effectLst/>
              </a:rPr>
              <a:t>4.</a:t>
            </a:r>
            <a:r>
              <a:rPr kumimoji="1" lang="zh-TW" altLang="en-US" sz="5400" dirty="0">
                <a:solidFill>
                  <a:schemeClr val="accent1">
                    <a:lumMod val="75000"/>
                  </a:schemeClr>
                </a:solidFill>
                <a:effectLst/>
              </a:rPr>
              <a:t> 特徵分析 </a:t>
            </a:r>
            <a:r>
              <a:rPr kumimoji="1" lang="en-US" altLang="zh-TW" sz="5400" dirty="0">
                <a:solidFill>
                  <a:schemeClr val="accent1">
                    <a:lumMod val="75000"/>
                  </a:schemeClr>
                </a:solidFill>
                <a:effectLst/>
              </a:rPr>
              <a:t>(Feature Analysis)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Picture 4">
            <a:extLst>
              <a:ext uri="{FF2B5EF4-FFF2-40B4-BE49-F238E27FC236}">
                <a16:creationId xmlns:a16="http://schemas.microsoft.com/office/drawing/2014/main" id="{941C5367-62E3-4550-B2F0-CBE8A2F67B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5" b="89757" l="6250" r="90000">
                        <a14:foregroundMark x1="47917" y1="19407" x2="47917" y2="19407"/>
                        <a14:foregroundMark x1="55625" y1="20485" x2="55625" y2="20485"/>
                        <a14:foregroundMark x1="50208" y1="29380" x2="50208" y2="29380"/>
                        <a14:foregroundMark x1="38958" y1="28841" x2="38958" y2="28841"/>
                        <a14:foregroundMark x1="54375" y1="9434" x2="54375" y2="9434"/>
                      </a14:backgroundRemoval>
                    </a14:imgEffect>
                  </a14:imgLayer>
                </a14:imgProps>
              </a:ext>
              <a:ext uri="{28A0092B-C50C-407E-A947-70E740481C1C}">
                <a14:useLocalDpi xmlns:a14="http://schemas.microsoft.com/office/drawing/2010/main" val="0"/>
              </a:ext>
            </a:extLst>
          </a:blip>
          <a:srcRect/>
          <a:stretch>
            <a:fillRect/>
          </a:stretch>
        </p:blipFill>
        <p:spPr bwMode="auto">
          <a:xfrm>
            <a:off x="3256194" y="1591786"/>
            <a:ext cx="6382648" cy="4933255"/>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
            <a:extLst>
              <a:ext uri="{FF2B5EF4-FFF2-40B4-BE49-F238E27FC236}">
                <a16:creationId xmlns:a16="http://schemas.microsoft.com/office/drawing/2014/main" id="{2B83E1C3-C1F7-4E07-87F0-CBA368747AEE}"/>
              </a:ext>
            </a:extLst>
          </p:cNvPr>
          <p:cNvSpPr/>
          <p:nvPr/>
        </p:nvSpPr>
        <p:spPr>
          <a:xfrm>
            <a:off x="8516078" y="1715810"/>
            <a:ext cx="1390259" cy="807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微軟正黑體" panose="020B0604030504040204" pitchFamily="34" charset="-120"/>
                <a:ea typeface="微軟正黑體" panose="020B0604030504040204" pitchFamily="34" charset="-120"/>
              </a:rPr>
              <a:t>18</a:t>
            </a:r>
            <a:r>
              <a:rPr lang="zh-TW" altLang="en-US" sz="2800" b="1" dirty="0">
                <a:latin typeface="微軟正黑體" panose="020B0604030504040204" pitchFamily="34" charset="-120"/>
                <a:ea typeface="微軟正黑體" panose="020B0604030504040204" pitchFamily="34" charset="-120"/>
              </a:rPr>
              <a:t>歲</a:t>
            </a:r>
          </a:p>
        </p:txBody>
      </p:sp>
      <p:sp>
        <p:nvSpPr>
          <p:cNvPr id="20" name="矩形: 圓角 5">
            <a:extLst>
              <a:ext uri="{FF2B5EF4-FFF2-40B4-BE49-F238E27FC236}">
                <a16:creationId xmlns:a16="http://schemas.microsoft.com/office/drawing/2014/main" id="{2654B55A-345E-49CC-8294-0F0E5D53B06A}"/>
              </a:ext>
            </a:extLst>
          </p:cNvPr>
          <p:cNvSpPr/>
          <p:nvPr/>
        </p:nvSpPr>
        <p:spPr>
          <a:xfrm>
            <a:off x="1965907" y="1977991"/>
            <a:ext cx="1917675" cy="807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微軟正黑體" panose="020B0604030504040204" pitchFamily="34" charset="-120"/>
                <a:ea typeface="微軟正黑體" panose="020B0604030504040204" pitchFamily="34" charset="-120"/>
              </a:rPr>
              <a:t>160</a:t>
            </a:r>
            <a:r>
              <a:rPr lang="zh-TW" altLang="en-US" sz="2800" b="1" dirty="0">
                <a:latin typeface="微軟正黑體" panose="020B0604030504040204" pitchFamily="34" charset="-120"/>
                <a:ea typeface="微軟正黑體" panose="020B0604030504040204" pitchFamily="34" charset="-120"/>
              </a:rPr>
              <a:t>公分</a:t>
            </a:r>
          </a:p>
        </p:txBody>
      </p:sp>
      <p:sp>
        <p:nvSpPr>
          <p:cNvPr id="21" name="矩形: 圓角 6">
            <a:extLst>
              <a:ext uri="{FF2B5EF4-FFF2-40B4-BE49-F238E27FC236}">
                <a16:creationId xmlns:a16="http://schemas.microsoft.com/office/drawing/2014/main" id="{10C51B3C-D5DF-4C00-8AB7-BD20DFD1E1A4}"/>
              </a:ext>
            </a:extLst>
          </p:cNvPr>
          <p:cNvSpPr/>
          <p:nvPr/>
        </p:nvSpPr>
        <p:spPr>
          <a:xfrm>
            <a:off x="2555822" y="4819544"/>
            <a:ext cx="1604314" cy="807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微軟正黑體" panose="020B0604030504040204" pitchFamily="34" charset="-120"/>
                <a:ea typeface="微軟正黑體" panose="020B0604030504040204" pitchFamily="34" charset="-120"/>
              </a:rPr>
              <a:t>45</a:t>
            </a:r>
            <a:r>
              <a:rPr lang="zh-TW" altLang="en-US" sz="2800" b="1" dirty="0">
                <a:latin typeface="微軟正黑體" panose="020B0604030504040204" pitchFamily="34" charset="-120"/>
                <a:ea typeface="微軟正黑體" panose="020B0604030504040204" pitchFamily="34" charset="-120"/>
              </a:rPr>
              <a:t>公斤</a:t>
            </a:r>
          </a:p>
        </p:txBody>
      </p:sp>
      <p:sp>
        <p:nvSpPr>
          <p:cNvPr id="22" name="矩形: 圓角 7">
            <a:extLst>
              <a:ext uri="{FF2B5EF4-FFF2-40B4-BE49-F238E27FC236}">
                <a16:creationId xmlns:a16="http://schemas.microsoft.com/office/drawing/2014/main" id="{F3403DE7-3758-4A78-B7AF-9A47BB00AD97}"/>
              </a:ext>
            </a:extLst>
          </p:cNvPr>
          <p:cNvSpPr/>
          <p:nvPr/>
        </p:nvSpPr>
        <p:spPr>
          <a:xfrm>
            <a:off x="8159002" y="4238457"/>
            <a:ext cx="1282127" cy="807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latin typeface="微軟正黑體" panose="020B0604030504040204" pitchFamily="34" charset="-120"/>
                <a:ea typeface="微軟正黑體" panose="020B0604030504040204" pitchFamily="34" charset="-120"/>
              </a:rPr>
              <a:t>憨厚</a:t>
            </a:r>
          </a:p>
        </p:txBody>
      </p:sp>
      <p:cxnSp>
        <p:nvCxnSpPr>
          <p:cNvPr id="23" name="直線單箭頭接點 22">
            <a:extLst>
              <a:ext uri="{FF2B5EF4-FFF2-40B4-BE49-F238E27FC236}">
                <a16:creationId xmlns:a16="http://schemas.microsoft.com/office/drawing/2014/main" id="{54F93058-A56C-4250-95E1-4189B20FC19C}"/>
              </a:ext>
            </a:extLst>
          </p:cNvPr>
          <p:cNvCxnSpPr>
            <a:cxnSpLocks/>
            <a:stCxn id="20" idx="3"/>
          </p:cNvCxnSpPr>
          <p:nvPr/>
        </p:nvCxnSpPr>
        <p:spPr>
          <a:xfrm>
            <a:off x="3883582" y="2381828"/>
            <a:ext cx="1673156" cy="403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249C6FBB-37FF-42A6-BF9F-2EC1018711C4}"/>
              </a:ext>
            </a:extLst>
          </p:cNvPr>
          <p:cNvCxnSpPr>
            <a:cxnSpLocks/>
          </p:cNvCxnSpPr>
          <p:nvPr/>
        </p:nvCxnSpPr>
        <p:spPr>
          <a:xfrm flipH="1">
            <a:off x="7350369" y="2119647"/>
            <a:ext cx="1165711" cy="527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BC11E42-9D62-4308-A5D3-A9F1B22E469A}"/>
              </a:ext>
            </a:extLst>
          </p:cNvPr>
          <p:cNvCxnSpPr>
            <a:cxnSpLocks/>
            <a:stCxn id="21" idx="3"/>
          </p:cNvCxnSpPr>
          <p:nvPr/>
        </p:nvCxnSpPr>
        <p:spPr>
          <a:xfrm flipV="1">
            <a:off x="4160136" y="4819544"/>
            <a:ext cx="1924141" cy="403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75F7871E-C56D-4F6E-A56F-6B05D735CF40}"/>
              </a:ext>
            </a:extLst>
          </p:cNvPr>
          <p:cNvCxnSpPr>
            <a:cxnSpLocks/>
            <a:stCxn id="22" idx="1"/>
          </p:cNvCxnSpPr>
          <p:nvPr/>
        </p:nvCxnSpPr>
        <p:spPr>
          <a:xfrm flipH="1" flipV="1">
            <a:off x="7033715" y="3999554"/>
            <a:ext cx="1125287" cy="6427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34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24000" y="416734"/>
            <a:ext cx="10515599" cy="652366"/>
          </a:xfrm>
        </p:spPr>
        <p:txBody>
          <a:bodyPr/>
          <a:lstStyle/>
          <a:p>
            <a:pPr algn="ctr"/>
            <a:r>
              <a:rPr kumimoji="1" lang="en-US" altLang="zh-TW" sz="5400" dirty="0">
                <a:solidFill>
                  <a:schemeClr val="accent1">
                    <a:lumMod val="75000"/>
                  </a:schemeClr>
                </a:solidFill>
                <a:effectLst/>
              </a:rPr>
              <a:t>4.</a:t>
            </a:r>
            <a:r>
              <a:rPr kumimoji="1" lang="zh-TW" altLang="en-US" sz="5400" dirty="0">
                <a:solidFill>
                  <a:schemeClr val="accent1">
                    <a:lumMod val="75000"/>
                  </a:schemeClr>
                </a:solidFill>
                <a:effectLst/>
              </a:rPr>
              <a:t> 特徵分析 </a:t>
            </a:r>
            <a:r>
              <a:rPr kumimoji="1" lang="en-US" altLang="zh-TW" sz="5400" dirty="0">
                <a:solidFill>
                  <a:schemeClr val="accent1">
                    <a:lumMod val="75000"/>
                  </a:schemeClr>
                </a:solidFill>
                <a:effectLst/>
              </a:rPr>
              <a:t>(Feature Analysis)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18" name="表格 4">
            <a:extLst>
              <a:ext uri="{FF2B5EF4-FFF2-40B4-BE49-F238E27FC236}">
                <a16:creationId xmlns:a16="http://schemas.microsoft.com/office/drawing/2014/main" id="{37F0DA31-35B7-4644-BE18-F7AA8F33DB83}"/>
              </a:ext>
            </a:extLst>
          </p:cNvPr>
          <p:cNvGraphicFramePr>
            <a:graphicFrameLocks noGrp="1"/>
          </p:cNvGraphicFramePr>
          <p:nvPr/>
        </p:nvGraphicFramePr>
        <p:xfrm>
          <a:off x="1524000" y="1488908"/>
          <a:ext cx="8663310" cy="4607863"/>
        </p:xfrm>
        <a:graphic>
          <a:graphicData uri="http://schemas.openxmlformats.org/drawingml/2006/table">
            <a:tbl>
              <a:tblPr firstRow="1" bandRow="1"/>
              <a:tblGrid>
                <a:gridCol w="1443885">
                  <a:extLst>
                    <a:ext uri="{9D8B030D-6E8A-4147-A177-3AD203B41FA5}">
                      <a16:colId xmlns:a16="http://schemas.microsoft.com/office/drawing/2014/main" val="3170473249"/>
                    </a:ext>
                  </a:extLst>
                </a:gridCol>
                <a:gridCol w="1443885">
                  <a:extLst>
                    <a:ext uri="{9D8B030D-6E8A-4147-A177-3AD203B41FA5}">
                      <a16:colId xmlns:a16="http://schemas.microsoft.com/office/drawing/2014/main" val="3999256449"/>
                    </a:ext>
                  </a:extLst>
                </a:gridCol>
                <a:gridCol w="1443885">
                  <a:extLst>
                    <a:ext uri="{9D8B030D-6E8A-4147-A177-3AD203B41FA5}">
                      <a16:colId xmlns:a16="http://schemas.microsoft.com/office/drawing/2014/main" val="711488321"/>
                    </a:ext>
                  </a:extLst>
                </a:gridCol>
                <a:gridCol w="1443885">
                  <a:extLst>
                    <a:ext uri="{9D8B030D-6E8A-4147-A177-3AD203B41FA5}">
                      <a16:colId xmlns:a16="http://schemas.microsoft.com/office/drawing/2014/main" val="3597939690"/>
                    </a:ext>
                  </a:extLst>
                </a:gridCol>
                <a:gridCol w="1443885">
                  <a:extLst>
                    <a:ext uri="{9D8B030D-6E8A-4147-A177-3AD203B41FA5}">
                      <a16:colId xmlns:a16="http://schemas.microsoft.com/office/drawing/2014/main" val="4183212078"/>
                    </a:ext>
                  </a:extLst>
                </a:gridCol>
                <a:gridCol w="1443885">
                  <a:extLst>
                    <a:ext uri="{9D8B030D-6E8A-4147-A177-3AD203B41FA5}">
                      <a16:colId xmlns:a16="http://schemas.microsoft.com/office/drawing/2014/main" val="929858460"/>
                    </a:ext>
                  </a:extLst>
                </a:gridCol>
              </a:tblGrid>
              <a:tr h="729240">
                <a:tc>
                  <a:txBody>
                    <a:bodyPr/>
                    <a:lstStyle/>
                    <a:p>
                      <a:pPr algn="ct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年齡</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個性</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身高</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體重</a:t>
                      </a:r>
                    </a:p>
                  </a:txBody>
                  <a:tcPr marL="82053" marR="82053" marT="41027" marB="41027" anchor="ctr">
                    <a:solidFill>
                      <a:srgbClr val="0070C0">
                        <a:alpha val="62000"/>
                      </a:srgbClr>
                    </a:solidFill>
                  </a:tcPr>
                </a:tc>
                <a:tc>
                  <a:txBody>
                    <a:bodyPr/>
                    <a:lstStyle/>
                    <a:p>
                      <a:pPr algn="ctr"/>
                      <a:r>
                        <a:rPr lang="en-US" altLang="zh-TW" sz="2400" b="1" dirty="0">
                          <a:solidFill>
                            <a:schemeClr val="bg1"/>
                          </a:solidFill>
                          <a:latin typeface="微軟正黑體" panose="020B0604030504040204" pitchFamily="34" charset="-120"/>
                          <a:ea typeface="微軟正黑體" panose="020B0604030504040204" pitchFamily="34" charset="-120"/>
                        </a:rPr>
                        <a:t>Label</a:t>
                      </a:r>
                      <a:endParaRPr lang="zh-TW" altLang="en-US" sz="2400" b="1" dirty="0">
                        <a:solidFill>
                          <a:schemeClr val="bg1"/>
                        </a:solidFill>
                        <a:latin typeface="微軟正黑體" panose="020B0604030504040204" pitchFamily="34" charset="-120"/>
                        <a:ea typeface="微軟正黑體" panose="020B0604030504040204" pitchFamily="34" charset="-120"/>
                      </a:endParaRPr>
                    </a:p>
                  </a:txBody>
                  <a:tcPr marL="82053" marR="82053" marT="41027" marB="41027" anchor="ctr">
                    <a:solidFill>
                      <a:srgbClr val="0070C0">
                        <a:alpha val="62000"/>
                      </a:srgbClr>
                    </a:solidFill>
                  </a:tcPr>
                </a:tc>
                <a:extLst>
                  <a:ext uri="{0D108BD9-81ED-4DB2-BD59-A6C34878D82A}">
                    <a16:rowId xmlns:a16="http://schemas.microsoft.com/office/drawing/2014/main" val="2261440467"/>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178</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65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338684835"/>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2</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155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3705081081"/>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160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1656537733"/>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4</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183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78</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1382114582"/>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31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175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66</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122635350"/>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6</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22</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150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3939931620"/>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7</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19</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163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50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2849649107"/>
                  </a:ext>
                </a:extLst>
              </a:tr>
            </a:tbl>
          </a:graphicData>
        </a:graphic>
      </p:graphicFrame>
    </p:spTree>
    <p:extLst>
      <p:ext uri="{BB962C8B-B14F-4D97-AF65-F5344CB8AC3E}">
        <p14:creationId xmlns:p14="http://schemas.microsoft.com/office/powerpoint/2010/main" val="267299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Outline</a:t>
            </a:r>
            <a:endParaRPr kumimoji="1" lang="zh-TW" altLang="en-US" sz="5400" dirty="0">
              <a:effectLst/>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1286830" y="1860119"/>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3200" dirty="0">
                <a:latin typeface="微軟正黑體" panose="020B0604030504040204" pitchFamily="34" charset="-120"/>
                <a:ea typeface="微軟正黑體" panose="020B0604030504040204" pitchFamily="34" charset="-120"/>
                <a:cs typeface="Calibri" panose="020F0502020204030204" pitchFamily="34" charset="0"/>
              </a:rPr>
              <a:t>Introduction of Machine Learning</a:t>
            </a:r>
          </a:p>
          <a:p>
            <a:pPr>
              <a:lnSpc>
                <a:spcPct val="150000"/>
              </a:lnSpc>
            </a:pPr>
            <a:r>
              <a:rPr lang="en-US" altLang="zh-TW" sz="3200" dirty="0">
                <a:latin typeface="微軟正黑體" panose="020B0604030504040204" pitchFamily="34" charset="-120"/>
                <a:ea typeface="微軟正黑體" panose="020B0604030504040204" pitchFamily="34" charset="-120"/>
                <a:cs typeface="Calibri" panose="020F0502020204030204" pitchFamily="34" charset="0"/>
              </a:rPr>
              <a:t>Data Preprocessing</a:t>
            </a:r>
          </a:p>
        </p:txBody>
      </p:sp>
    </p:spTree>
    <p:extLst>
      <p:ext uri="{BB962C8B-B14F-4D97-AF65-F5344CB8AC3E}">
        <p14:creationId xmlns:p14="http://schemas.microsoft.com/office/powerpoint/2010/main" val="218538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24000" y="416734"/>
            <a:ext cx="10515599" cy="652366"/>
          </a:xfrm>
        </p:spPr>
        <p:txBody>
          <a:bodyPr/>
          <a:lstStyle/>
          <a:p>
            <a:pPr algn="ctr"/>
            <a:r>
              <a:rPr kumimoji="1" lang="en-US" altLang="zh-TW" sz="5400" dirty="0">
                <a:solidFill>
                  <a:schemeClr val="accent1">
                    <a:lumMod val="75000"/>
                  </a:schemeClr>
                </a:solidFill>
                <a:effectLst/>
              </a:rPr>
              <a:t>4.</a:t>
            </a:r>
            <a:r>
              <a:rPr kumimoji="1" lang="zh-TW" altLang="en-US" sz="5400" dirty="0">
                <a:solidFill>
                  <a:schemeClr val="accent1">
                    <a:lumMod val="75000"/>
                  </a:schemeClr>
                </a:solidFill>
                <a:effectLst/>
              </a:rPr>
              <a:t> 特徵分析 </a:t>
            </a:r>
            <a:r>
              <a:rPr kumimoji="1" lang="en-US" altLang="zh-TW" sz="5400" dirty="0">
                <a:solidFill>
                  <a:schemeClr val="accent1">
                    <a:lumMod val="75000"/>
                  </a:schemeClr>
                </a:solidFill>
                <a:effectLst/>
              </a:rPr>
              <a:t>(Feature Analysis)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18" name="表格 4">
            <a:extLst>
              <a:ext uri="{FF2B5EF4-FFF2-40B4-BE49-F238E27FC236}">
                <a16:creationId xmlns:a16="http://schemas.microsoft.com/office/drawing/2014/main" id="{37F0DA31-35B7-4644-BE18-F7AA8F33DB83}"/>
              </a:ext>
            </a:extLst>
          </p:cNvPr>
          <p:cNvGraphicFramePr>
            <a:graphicFrameLocks noGrp="1"/>
          </p:cNvGraphicFramePr>
          <p:nvPr/>
        </p:nvGraphicFramePr>
        <p:xfrm>
          <a:off x="1524000" y="1488908"/>
          <a:ext cx="8663310" cy="4607863"/>
        </p:xfrm>
        <a:graphic>
          <a:graphicData uri="http://schemas.openxmlformats.org/drawingml/2006/table">
            <a:tbl>
              <a:tblPr firstRow="1" bandRow="1"/>
              <a:tblGrid>
                <a:gridCol w="1443885">
                  <a:extLst>
                    <a:ext uri="{9D8B030D-6E8A-4147-A177-3AD203B41FA5}">
                      <a16:colId xmlns:a16="http://schemas.microsoft.com/office/drawing/2014/main" val="3170473249"/>
                    </a:ext>
                  </a:extLst>
                </a:gridCol>
                <a:gridCol w="1443885">
                  <a:extLst>
                    <a:ext uri="{9D8B030D-6E8A-4147-A177-3AD203B41FA5}">
                      <a16:colId xmlns:a16="http://schemas.microsoft.com/office/drawing/2014/main" val="3999256449"/>
                    </a:ext>
                  </a:extLst>
                </a:gridCol>
                <a:gridCol w="1443885">
                  <a:extLst>
                    <a:ext uri="{9D8B030D-6E8A-4147-A177-3AD203B41FA5}">
                      <a16:colId xmlns:a16="http://schemas.microsoft.com/office/drawing/2014/main" val="711488321"/>
                    </a:ext>
                  </a:extLst>
                </a:gridCol>
                <a:gridCol w="1443885">
                  <a:extLst>
                    <a:ext uri="{9D8B030D-6E8A-4147-A177-3AD203B41FA5}">
                      <a16:colId xmlns:a16="http://schemas.microsoft.com/office/drawing/2014/main" val="3597939690"/>
                    </a:ext>
                  </a:extLst>
                </a:gridCol>
                <a:gridCol w="1443885">
                  <a:extLst>
                    <a:ext uri="{9D8B030D-6E8A-4147-A177-3AD203B41FA5}">
                      <a16:colId xmlns:a16="http://schemas.microsoft.com/office/drawing/2014/main" val="4183212078"/>
                    </a:ext>
                  </a:extLst>
                </a:gridCol>
                <a:gridCol w="1443885">
                  <a:extLst>
                    <a:ext uri="{9D8B030D-6E8A-4147-A177-3AD203B41FA5}">
                      <a16:colId xmlns:a16="http://schemas.microsoft.com/office/drawing/2014/main" val="929858460"/>
                    </a:ext>
                  </a:extLst>
                </a:gridCol>
              </a:tblGrid>
              <a:tr h="729240">
                <a:tc>
                  <a:txBody>
                    <a:bodyPr/>
                    <a:lstStyle/>
                    <a:p>
                      <a:pPr algn="ct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年齡</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個性</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身高</a:t>
                      </a:r>
                    </a:p>
                  </a:txBody>
                  <a:tcPr marL="82053" marR="82053" marT="41027" marB="41027" anchor="ctr">
                    <a:solidFill>
                      <a:srgbClr val="0070C0">
                        <a:alpha val="62000"/>
                      </a:srgbClr>
                    </a:solidFill>
                  </a:tcPr>
                </a:tc>
                <a:tc>
                  <a:txBody>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體重</a:t>
                      </a:r>
                    </a:p>
                  </a:txBody>
                  <a:tcPr marL="82053" marR="82053" marT="41027" marB="41027" anchor="ctr">
                    <a:solidFill>
                      <a:srgbClr val="0070C0">
                        <a:alpha val="62000"/>
                      </a:srgbClr>
                    </a:solidFill>
                  </a:tcPr>
                </a:tc>
                <a:tc>
                  <a:txBody>
                    <a:bodyPr/>
                    <a:lstStyle/>
                    <a:p>
                      <a:pPr algn="ctr"/>
                      <a:r>
                        <a:rPr lang="en-US" altLang="zh-TW" sz="2400" b="1" dirty="0">
                          <a:solidFill>
                            <a:schemeClr val="bg1"/>
                          </a:solidFill>
                          <a:latin typeface="微軟正黑體" panose="020B0604030504040204" pitchFamily="34" charset="-120"/>
                          <a:ea typeface="微軟正黑體" panose="020B0604030504040204" pitchFamily="34" charset="-120"/>
                        </a:rPr>
                        <a:t>Label</a:t>
                      </a:r>
                      <a:endParaRPr lang="zh-TW" altLang="en-US" sz="2400" b="1" dirty="0">
                        <a:solidFill>
                          <a:schemeClr val="bg1"/>
                        </a:solidFill>
                        <a:latin typeface="微軟正黑體" panose="020B0604030504040204" pitchFamily="34" charset="-120"/>
                        <a:ea typeface="微軟正黑體" panose="020B0604030504040204" pitchFamily="34" charset="-120"/>
                      </a:endParaRPr>
                    </a:p>
                  </a:txBody>
                  <a:tcPr marL="82053" marR="82053" marT="41027" marB="41027" anchor="ctr">
                    <a:solidFill>
                      <a:srgbClr val="0070C0">
                        <a:alpha val="62000"/>
                      </a:srgbClr>
                    </a:solidFill>
                  </a:tcPr>
                </a:tc>
                <a:extLst>
                  <a:ext uri="{0D108BD9-81ED-4DB2-BD59-A6C34878D82A}">
                    <a16:rowId xmlns:a16="http://schemas.microsoft.com/office/drawing/2014/main" val="2261440467"/>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178</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65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338684835"/>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2</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155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3705081081"/>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160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1656537733"/>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4</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183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78</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1382114582"/>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31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175</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66</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男</a:t>
                      </a:r>
                    </a:p>
                  </a:txBody>
                  <a:tcPr marL="82053" marR="82053" marT="41027" marB="41027" anchor="ctr"/>
                </a:tc>
                <a:extLst>
                  <a:ext uri="{0D108BD9-81ED-4DB2-BD59-A6C34878D82A}">
                    <a16:rowId xmlns:a16="http://schemas.microsoft.com/office/drawing/2014/main" val="122635350"/>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6</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22</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開朗</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150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41</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3939931620"/>
                  </a:ext>
                </a:extLst>
              </a:tr>
              <a:tr h="554089">
                <a:tc>
                  <a:txBody>
                    <a:bodyPr/>
                    <a:lstStyle/>
                    <a:p>
                      <a:pPr algn="ctr"/>
                      <a:r>
                        <a:rPr lang="en-US" altLang="zh-TW" sz="2400" dirty="0">
                          <a:latin typeface="微軟正黑體" panose="020B0604030504040204" pitchFamily="34" charset="-120"/>
                          <a:ea typeface="微軟正黑體" panose="020B0604030504040204" pitchFamily="34" charset="-120"/>
                        </a:rPr>
                        <a:t>7</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19</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陰沉</a:t>
                      </a: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163</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en-US" altLang="zh-TW" sz="2400" dirty="0">
                          <a:latin typeface="微軟正黑體" panose="020B0604030504040204" pitchFamily="34" charset="-120"/>
                          <a:ea typeface="微軟正黑體" panose="020B0604030504040204" pitchFamily="34" charset="-120"/>
                        </a:rPr>
                        <a:t>50</a:t>
                      </a:r>
                      <a:endParaRPr lang="zh-TW" altLang="en-US" sz="2400" dirty="0">
                        <a:latin typeface="微軟正黑體" panose="020B0604030504040204" pitchFamily="34" charset="-120"/>
                        <a:ea typeface="微軟正黑體" panose="020B0604030504040204" pitchFamily="34" charset="-120"/>
                      </a:endParaRPr>
                    </a:p>
                  </a:txBody>
                  <a:tcPr marL="82053" marR="82053" marT="41027" marB="41027" anchor="ctr"/>
                </a:tc>
                <a:tc>
                  <a:txBody>
                    <a:bodyPr/>
                    <a:lstStyle/>
                    <a:p>
                      <a:pPr algn="ctr"/>
                      <a:r>
                        <a:rPr lang="zh-TW" altLang="en-US" sz="2400" dirty="0">
                          <a:latin typeface="微軟正黑體" panose="020B0604030504040204" pitchFamily="34" charset="-120"/>
                          <a:ea typeface="微軟正黑體" panose="020B0604030504040204" pitchFamily="34" charset="-120"/>
                        </a:rPr>
                        <a:t>女</a:t>
                      </a:r>
                    </a:p>
                  </a:txBody>
                  <a:tcPr marL="82053" marR="82053" marT="41027" marB="41027" anchor="ctr"/>
                </a:tc>
                <a:extLst>
                  <a:ext uri="{0D108BD9-81ED-4DB2-BD59-A6C34878D82A}">
                    <a16:rowId xmlns:a16="http://schemas.microsoft.com/office/drawing/2014/main" val="2849649107"/>
                  </a:ext>
                </a:extLst>
              </a:tr>
            </a:tbl>
          </a:graphicData>
        </a:graphic>
      </p:graphicFrame>
      <p:sp>
        <p:nvSpPr>
          <p:cNvPr id="19" name="乘號 18">
            <a:extLst>
              <a:ext uri="{FF2B5EF4-FFF2-40B4-BE49-F238E27FC236}">
                <a16:creationId xmlns:a16="http://schemas.microsoft.com/office/drawing/2014/main" id="{3C21F32E-DD88-4E4E-B1FC-D145D79E0564}"/>
              </a:ext>
            </a:extLst>
          </p:cNvPr>
          <p:cNvSpPr/>
          <p:nvPr/>
        </p:nvSpPr>
        <p:spPr>
          <a:xfrm>
            <a:off x="2029531" y="-909488"/>
            <a:ext cx="4710243" cy="9404654"/>
          </a:xfrm>
          <a:prstGeom prst="mathMultiply">
            <a:avLst>
              <a:gd name="adj1" fmla="val 8329"/>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7C80"/>
              </a:solidFill>
            </a:endParaRPr>
          </a:p>
        </p:txBody>
      </p:sp>
    </p:spTree>
    <p:extLst>
      <p:ext uri="{BB962C8B-B14F-4D97-AF65-F5344CB8AC3E}">
        <p14:creationId xmlns:p14="http://schemas.microsoft.com/office/powerpoint/2010/main" val="344534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5.</a:t>
            </a:r>
            <a:r>
              <a:rPr kumimoji="1" lang="zh-TW" altLang="en-US" sz="5400" dirty="0">
                <a:solidFill>
                  <a:schemeClr val="accent1">
                    <a:lumMod val="75000"/>
                  </a:schemeClr>
                </a:solidFill>
                <a:effectLst/>
              </a:rPr>
              <a:t> 正規化 </a:t>
            </a:r>
            <a:r>
              <a:rPr kumimoji="1" lang="en-US" altLang="zh-TW" sz="5400" dirty="0">
                <a:solidFill>
                  <a:schemeClr val="accent1">
                    <a:lumMod val="75000"/>
                  </a:schemeClr>
                </a:solidFill>
                <a:effectLst/>
              </a:rPr>
              <a:t>/ </a:t>
            </a:r>
            <a:r>
              <a:rPr kumimoji="1" lang="zh-TW" altLang="en-US" sz="5400" dirty="0">
                <a:solidFill>
                  <a:schemeClr val="accent1">
                    <a:lumMod val="75000"/>
                  </a:schemeClr>
                </a:solidFill>
                <a:effectLst/>
              </a:rPr>
              <a:t>標準化</a:t>
            </a:r>
            <a:endParaRPr kumimoji="1" lang="en-US" altLang="zh-TW" sz="5400" dirty="0">
              <a:solidFill>
                <a:schemeClr val="accent1">
                  <a:lumMod val="75000"/>
                </a:schemeClr>
              </a:solidFill>
              <a:effectLst/>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38507D39-AFA1-448D-9930-8BAC4CB9297F}"/>
              </a:ext>
            </a:extLst>
          </p:cNvPr>
          <p:cNvSpPr txBox="1"/>
          <p:nvPr/>
        </p:nvSpPr>
        <p:spPr>
          <a:xfrm>
            <a:off x="864441" y="1923780"/>
            <a:ext cx="10774184" cy="3816429"/>
          </a:xfrm>
          <a:prstGeom prst="rect">
            <a:avLst/>
          </a:prstGeom>
          <a:noFill/>
        </p:spPr>
        <p:txBody>
          <a:bodyPr wrap="square">
            <a:spAutoFit/>
          </a:bodyPr>
          <a:lstStyle/>
          <a:p>
            <a:r>
              <a:rPr lang="zh-TW" altLang="en-US" sz="2200" b="1" dirty="0">
                <a:latin typeface="微軟正黑體" panose="020B0604030504040204" pitchFamily="34" charset="-120"/>
                <a:ea typeface="微軟正黑體" panose="020B0604030504040204" pitchFamily="34" charset="-120"/>
              </a:rPr>
              <a:t>為什麼我們需要做標準化</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正規化</a:t>
            </a:r>
            <a:r>
              <a:rPr lang="en-US" altLang="zh-TW" sz="2200" b="1" dirty="0">
                <a:latin typeface="微軟正黑體" panose="020B0604030504040204" pitchFamily="34" charset="-120"/>
                <a:ea typeface="微軟正黑體" panose="020B0604030504040204" pitchFamily="34" charset="-120"/>
              </a:rPr>
              <a:t>?</a:t>
            </a:r>
          </a:p>
          <a:p>
            <a:endParaRPr lang="en-US" altLang="zh-TW" sz="22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在數據分析上常常會遇到變數間的</a:t>
            </a:r>
            <a:r>
              <a:rPr lang="en-US" altLang="zh-TW" sz="2200" dirty="0">
                <a:latin typeface="微軟正黑體" panose="020B0604030504040204" pitchFamily="34" charset="-120"/>
                <a:ea typeface="微軟正黑體" panose="020B0604030504040204" pitchFamily="34" charset="-120"/>
              </a:rPr>
              <a:t> scale </a:t>
            </a:r>
            <a:r>
              <a:rPr lang="zh-TW" altLang="en-US" sz="2200" dirty="0">
                <a:latin typeface="微軟正黑體" panose="020B0604030504040204" pitchFamily="34" charset="-120"/>
                <a:ea typeface="微軟正黑體" panose="020B0604030504040204" pitchFamily="34" charset="-120"/>
              </a:rPr>
              <a:t>不對等的情況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如年齡 </a:t>
            </a:r>
            <a:r>
              <a:rPr lang="en-US" altLang="zh-TW" sz="2200" dirty="0">
                <a:latin typeface="微軟正黑體" panose="020B0604030504040204" pitchFamily="34" charset="-120"/>
                <a:ea typeface="微軟正黑體" panose="020B0604030504040204" pitchFamily="34" charset="-120"/>
              </a:rPr>
              <a:t>18~65</a:t>
            </a:r>
            <a:r>
              <a:rPr lang="zh-TW" altLang="en-US" sz="2200" dirty="0">
                <a:latin typeface="微軟正黑體" panose="020B0604030504040204" pitchFamily="34" charset="-120"/>
                <a:ea typeface="微軟正黑體" panose="020B0604030504040204" pitchFamily="34" charset="-120"/>
              </a:rPr>
              <a:t>歲，收入 </a:t>
            </a:r>
            <a:r>
              <a:rPr lang="en-US" altLang="zh-TW" sz="2200" dirty="0">
                <a:latin typeface="微軟正黑體" panose="020B0604030504040204" pitchFamily="34" charset="-120"/>
                <a:ea typeface="微軟正黑體" panose="020B0604030504040204" pitchFamily="34" charset="-120"/>
              </a:rPr>
              <a:t>40</a:t>
            </a:r>
            <a:r>
              <a:rPr lang="zh-TW" altLang="en-US" sz="2200" dirty="0">
                <a:latin typeface="微軟正黑體" panose="020B0604030504040204" pitchFamily="34" charset="-120"/>
                <a:ea typeface="微軟正黑體" panose="020B0604030504040204" pitchFamily="34" charset="-120"/>
              </a:rPr>
              <a:t> 萬</a:t>
            </a:r>
            <a:r>
              <a:rPr lang="en-US" altLang="zh-TW" sz="2200" dirty="0">
                <a:latin typeface="微軟正黑體" panose="020B0604030504040204" pitchFamily="34" charset="-120"/>
                <a:ea typeface="微軟正黑體" panose="020B0604030504040204" pitchFamily="34" charset="-120"/>
              </a:rPr>
              <a:t>~100</a:t>
            </a:r>
            <a:r>
              <a:rPr lang="zh-TW" altLang="en-US" sz="2200" dirty="0">
                <a:latin typeface="微軟正黑體" panose="020B0604030504040204" pitchFamily="34" charset="-120"/>
                <a:ea typeface="微軟正黑體" panose="020B0604030504040204" pitchFamily="34" charset="-120"/>
              </a:rPr>
              <a:t>萬</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。在某些器學習的模型中會用到 「計算距離」的方法，因此如果變數與變數間的距離有很大的差距，那便會使模型失真，使得模型的預測效力不準，這類問題我們稱為 </a:t>
            </a:r>
            <a:r>
              <a:rPr lang="en-US" altLang="zh-TW" sz="2200" dirty="0">
                <a:latin typeface="微軟正黑體" panose="020B0604030504040204" pitchFamily="34" charset="-120"/>
                <a:ea typeface="微軟正黑體" panose="020B0604030504040204" pitchFamily="34" charset="-120"/>
              </a:rPr>
              <a:t>scaling problem</a:t>
            </a:r>
            <a:r>
              <a:rPr lang="zh-TW" altLang="en-US" sz="2200" dirty="0">
                <a:latin typeface="微軟正黑體" panose="020B0604030504040204" pitchFamily="34" charset="-120"/>
                <a:ea typeface="微軟正黑體" panose="020B0604030504040204" pitchFamily="34" charset="-120"/>
              </a:rPr>
              <a:t>。因此我們需要將各個變數等比例的縮放</a:t>
            </a:r>
            <a:endParaRPr lang="en-US" altLang="zh-TW" sz="2200" dirty="0">
              <a:latin typeface="微軟正黑體" panose="020B0604030504040204" pitchFamily="34" charset="-120"/>
              <a:ea typeface="微軟正黑體" panose="020B0604030504040204" pitchFamily="34" charset="-120"/>
            </a:endParaRPr>
          </a:p>
          <a:p>
            <a:endParaRPr lang="en-US" sz="22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會需要標準化變數的模型如</a:t>
            </a:r>
            <a:endParaRPr lang="en-US" altLang="zh-TW" sz="2200" dirty="0">
              <a:latin typeface="微軟正黑體" panose="020B0604030504040204" pitchFamily="34" charset="-120"/>
              <a:ea typeface="微軟正黑體" panose="020B0604030504040204" pitchFamily="34" charset="-120"/>
            </a:endParaRPr>
          </a:p>
          <a:p>
            <a:pPr marL="457200" indent="-457200">
              <a:buAutoNum type="arabicPeriod"/>
            </a:pPr>
            <a:r>
              <a:rPr lang="en-US" altLang="zh-TW" sz="2200" dirty="0">
                <a:latin typeface="微軟正黑體" panose="020B0604030504040204" pitchFamily="34" charset="-120"/>
                <a:ea typeface="微軟正黑體" panose="020B0604030504040204" pitchFamily="34" charset="-120"/>
              </a:rPr>
              <a:t>KNN (K-nearest neighbor)</a:t>
            </a:r>
          </a:p>
          <a:p>
            <a:pPr marL="457200" indent="-457200">
              <a:buAutoNum type="arabicPeriod"/>
            </a:pPr>
            <a:r>
              <a:rPr lang="en-US" sz="2200" dirty="0"/>
              <a:t>K-means (clustering)</a:t>
            </a:r>
          </a:p>
          <a:p>
            <a:pPr marL="457200" indent="-457200">
              <a:buAutoNum type="arabicPeriod"/>
            </a:pPr>
            <a:endParaRPr lang="en-US" sz="2200" dirty="0"/>
          </a:p>
        </p:txBody>
      </p:sp>
    </p:spTree>
    <p:extLst>
      <p:ext uri="{BB962C8B-B14F-4D97-AF65-F5344CB8AC3E}">
        <p14:creationId xmlns:p14="http://schemas.microsoft.com/office/powerpoint/2010/main" val="215871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5.</a:t>
            </a:r>
            <a:r>
              <a:rPr kumimoji="1" lang="zh-TW" altLang="en-US" sz="5400" dirty="0">
                <a:solidFill>
                  <a:schemeClr val="accent1">
                    <a:lumMod val="75000"/>
                  </a:schemeClr>
                </a:solidFill>
                <a:effectLst/>
              </a:rPr>
              <a:t> 正規化 </a:t>
            </a:r>
            <a:r>
              <a:rPr kumimoji="1" lang="en-US" altLang="zh-TW" sz="5400" dirty="0">
                <a:solidFill>
                  <a:schemeClr val="accent1">
                    <a:lumMod val="75000"/>
                  </a:schemeClr>
                </a:solidFill>
                <a:effectLst/>
              </a:rPr>
              <a:t>/ </a:t>
            </a:r>
            <a:r>
              <a:rPr kumimoji="1" lang="zh-TW" altLang="en-US" sz="5400" dirty="0">
                <a:solidFill>
                  <a:schemeClr val="accent1">
                    <a:lumMod val="75000"/>
                  </a:schemeClr>
                </a:solidFill>
                <a:effectLst/>
              </a:rPr>
              <a:t>標準化</a:t>
            </a:r>
            <a:endParaRPr kumimoji="1" lang="en-US" altLang="zh-TW" sz="5400" dirty="0">
              <a:solidFill>
                <a:schemeClr val="accent1">
                  <a:lumMod val="75000"/>
                </a:schemeClr>
              </a:solidFill>
              <a:effectLst/>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7FFF75A4-4CBE-482A-8A55-EE5C652CE77E}"/>
              </a:ext>
            </a:extLst>
          </p:cNvPr>
          <p:cNvSpPr txBox="1"/>
          <p:nvPr/>
        </p:nvSpPr>
        <p:spPr>
          <a:xfrm>
            <a:off x="801209" y="1320649"/>
            <a:ext cx="6094520" cy="430887"/>
          </a:xfrm>
          <a:prstGeom prst="rect">
            <a:avLst/>
          </a:prstGeom>
          <a:noFill/>
        </p:spPr>
        <p:txBody>
          <a:bodyPr wrap="square">
            <a:spAutoFit/>
          </a:bodyPr>
          <a:lstStyle/>
          <a:p>
            <a:r>
              <a:rPr lang="en-US" sz="2200" dirty="0"/>
              <a:t>Z-score standardization (</a:t>
            </a:r>
            <a:r>
              <a:rPr lang="en-US" altLang="zh-TW" sz="2200" dirty="0"/>
              <a:t>Z</a:t>
            </a:r>
            <a:r>
              <a:rPr lang="zh-TW" altLang="en-US" sz="2200" dirty="0"/>
              <a:t> 分數標準化</a:t>
            </a:r>
            <a:r>
              <a:rPr lang="en-US" altLang="zh-TW" sz="2200" dirty="0"/>
              <a:t>)</a:t>
            </a:r>
            <a:endParaRPr lang="en-US" sz="2200" dirty="0"/>
          </a:p>
        </p:txBody>
      </p:sp>
      <p:pic>
        <p:nvPicPr>
          <p:cNvPr id="5" name="圖片 4">
            <a:extLst>
              <a:ext uri="{FF2B5EF4-FFF2-40B4-BE49-F238E27FC236}">
                <a16:creationId xmlns:a16="http://schemas.microsoft.com/office/drawing/2014/main" id="{FF4B02D0-FBAE-428E-9C36-39812231D15F}"/>
              </a:ext>
            </a:extLst>
          </p:cNvPr>
          <p:cNvPicPr>
            <a:picLocks noChangeAspect="1"/>
          </p:cNvPicPr>
          <p:nvPr/>
        </p:nvPicPr>
        <p:blipFill>
          <a:blip r:embed="rId3"/>
          <a:stretch>
            <a:fillRect/>
          </a:stretch>
        </p:blipFill>
        <p:spPr>
          <a:xfrm>
            <a:off x="4055893" y="2003085"/>
            <a:ext cx="3867150" cy="1085850"/>
          </a:xfrm>
          <a:prstGeom prst="rect">
            <a:avLst/>
          </a:prstGeom>
        </p:spPr>
      </p:pic>
      <p:pic>
        <p:nvPicPr>
          <p:cNvPr id="7" name="圖片 6">
            <a:extLst>
              <a:ext uri="{FF2B5EF4-FFF2-40B4-BE49-F238E27FC236}">
                <a16:creationId xmlns:a16="http://schemas.microsoft.com/office/drawing/2014/main" id="{5580AEE8-B695-4DFB-932E-F3E46D277B62}"/>
              </a:ext>
            </a:extLst>
          </p:cNvPr>
          <p:cNvPicPr>
            <a:picLocks noChangeAspect="1"/>
          </p:cNvPicPr>
          <p:nvPr/>
        </p:nvPicPr>
        <p:blipFill>
          <a:blip r:embed="rId4"/>
          <a:stretch>
            <a:fillRect/>
          </a:stretch>
        </p:blipFill>
        <p:spPr>
          <a:xfrm>
            <a:off x="720986" y="2993069"/>
            <a:ext cx="4429125" cy="3162300"/>
          </a:xfrm>
          <a:prstGeom prst="rect">
            <a:avLst/>
          </a:prstGeom>
        </p:spPr>
      </p:pic>
      <p:sp>
        <p:nvSpPr>
          <p:cNvPr id="19" name="箭號: 向右 6">
            <a:extLst>
              <a:ext uri="{FF2B5EF4-FFF2-40B4-BE49-F238E27FC236}">
                <a16:creationId xmlns:a16="http://schemas.microsoft.com/office/drawing/2014/main" id="{C17BE303-8A0D-4104-BD9D-71DAE2212A9E}"/>
              </a:ext>
            </a:extLst>
          </p:cNvPr>
          <p:cNvSpPr/>
          <p:nvPr/>
        </p:nvSpPr>
        <p:spPr>
          <a:xfrm>
            <a:off x="5368359" y="4181721"/>
            <a:ext cx="932638" cy="550593"/>
          </a:xfrm>
          <a:prstGeom prst="right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92E6BB9A-F2E2-4FC9-850B-0C85A5729505}"/>
              </a:ext>
            </a:extLst>
          </p:cNvPr>
          <p:cNvPicPr>
            <a:picLocks noChangeAspect="1"/>
          </p:cNvPicPr>
          <p:nvPr/>
        </p:nvPicPr>
        <p:blipFill>
          <a:blip r:embed="rId5"/>
          <a:stretch>
            <a:fillRect/>
          </a:stretch>
        </p:blipFill>
        <p:spPr>
          <a:xfrm>
            <a:off x="6895729" y="3003291"/>
            <a:ext cx="4429125" cy="3152078"/>
          </a:xfrm>
          <a:prstGeom prst="rect">
            <a:avLst/>
          </a:prstGeom>
        </p:spPr>
      </p:pic>
    </p:spTree>
    <p:extLst>
      <p:ext uri="{BB962C8B-B14F-4D97-AF65-F5344CB8AC3E}">
        <p14:creationId xmlns:p14="http://schemas.microsoft.com/office/powerpoint/2010/main" val="1531944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5.</a:t>
            </a:r>
            <a:r>
              <a:rPr kumimoji="1" lang="zh-TW" altLang="en-US" sz="5400" dirty="0">
                <a:solidFill>
                  <a:schemeClr val="accent1">
                    <a:lumMod val="75000"/>
                  </a:schemeClr>
                </a:solidFill>
                <a:effectLst/>
              </a:rPr>
              <a:t> 正規化 </a:t>
            </a:r>
            <a:r>
              <a:rPr kumimoji="1" lang="en-US" altLang="zh-TW" sz="5400" dirty="0">
                <a:solidFill>
                  <a:schemeClr val="accent1">
                    <a:lumMod val="75000"/>
                  </a:schemeClr>
                </a:solidFill>
                <a:effectLst/>
              </a:rPr>
              <a:t>/ </a:t>
            </a:r>
            <a:r>
              <a:rPr kumimoji="1" lang="zh-TW" altLang="en-US" sz="5400" dirty="0">
                <a:solidFill>
                  <a:schemeClr val="accent1">
                    <a:lumMod val="75000"/>
                  </a:schemeClr>
                </a:solidFill>
                <a:effectLst/>
              </a:rPr>
              <a:t>標準化</a:t>
            </a:r>
            <a:endParaRPr kumimoji="1" lang="en-US" altLang="zh-TW" sz="5400" dirty="0">
              <a:solidFill>
                <a:schemeClr val="accent1">
                  <a:lumMod val="75000"/>
                </a:schemeClr>
              </a:solidFill>
              <a:effectLst/>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859C4B8A-E161-49FA-AEA9-91027771A440}"/>
              </a:ext>
            </a:extLst>
          </p:cNvPr>
          <p:cNvSpPr txBox="1"/>
          <p:nvPr/>
        </p:nvSpPr>
        <p:spPr>
          <a:xfrm>
            <a:off x="698573" y="1288197"/>
            <a:ext cx="6094520" cy="430887"/>
          </a:xfrm>
          <a:prstGeom prst="rect">
            <a:avLst/>
          </a:prstGeom>
          <a:noFill/>
        </p:spPr>
        <p:txBody>
          <a:bodyPr wrap="square">
            <a:spAutoFit/>
          </a:bodyPr>
          <a:lstStyle/>
          <a:p>
            <a:r>
              <a:rPr lang="en-US" altLang="zh-TW" sz="2200" dirty="0"/>
              <a:t>Min-Max Normalization (</a:t>
            </a:r>
            <a:r>
              <a:rPr lang="zh-TW" altLang="en-US" sz="2200" dirty="0"/>
              <a:t>最小值最大值正規化</a:t>
            </a:r>
            <a:r>
              <a:rPr lang="en-US" altLang="zh-TW" sz="2200" dirty="0"/>
              <a:t>)</a:t>
            </a:r>
            <a:endParaRPr lang="en-US" sz="2200" dirty="0"/>
          </a:p>
        </p:txBody>
      </p:sp>
      <p:pic>
        <p:nvPicPr>
          <p:cNvPr id="5" name="圖片 4">
            <a:extLst>
              <a:ext uri="{FF2B5EF4-FFF2-40B4-BE49-F238E27FC236}">
                <a16:creationId xmlns:a16="http://schemas.microsoft.com/office/drawing/2014/main" id="{E7F800EC-5628-4364-9A7A-07074732CC84}"/>
              </a:ext>
            </a:extLst>
          </p:cNvPr>
          <p:cNvPicPr>
            <a:picLocks noChangeAspect="1"/>
          </p:cNvPicPr>
          <p:nvPr/>
        </p:nvPicPr>
        <p:blipFill>
          <a:blip r:embed="rId3"/>
          <a:stretch>
            <a:fillRect/>
          </a:stretch>
        </p:blipFill>
        <p:spPr>
          <a:xfrm>
            <a:off x="3765264" y="2148894"/>
            <a:ext cx="4162425" cy="895350"/>
          </a:xfrm>
          <a:prstGeom prst="rect">
            <a:avLst/>
          </a:prstGeom>
        </p:spPr>
      </p:pic>
      <p:sp>
        <p:nvSpPr>
          <p:cNvPr id="19" name="文字方塊 18">
            <a:extLst>
              <a:ext uri="{FF2B5EF4-FFF2-40B4-BE49-F238E27FC236}">
                <a16:creationId xmlns:a16="http://schemas.microsoft.com/office/drawing/2014/main" id="{9CE64ECE-2D80-42DF-985B-3755AFD04302}"/>
              </a:ext>
            </a:extLst>
          </p:cNvPr>
          <p:cNvSpPr txBox="1"/>
          <p:nvPr/>
        </p:nvSpPr>
        <p:spPr>
          <a:xfrm>
            <a:off x="3170968" y="3104722"/>
            <a:ext cx="5351016" cy="369332"/>
          </a:xfrm>
          <a:prstGeom prst="rect">
            <a:avLst/>
          </a:prstGeom>
          <a:noFill/>
        </p:spPr>
        <p:txBody>
          <a:bodyPr wrap="square">
            <a:spAutoFit/>
          </a:bodyPr>
          <a:lstStyle/>
          <a:p>
            <a:r>
              <a:rPr lang="zh-TW" altLang="en-US" dirty="0"/>
              <a:t>若有新的變數加入，需要從新計算最小值與最大值</a:t>
            </a:r>
            <a:endParaRPr lang="en-US" dirty="0"/>
          </a:p>
        </p:txBody>
      </p:sp>
      <p:sp>
        <p:nvSpPr>
          <p:cNvPr id="20" name="文字方塊 19">
            <a:extLst>
              <a:ext uri="{FF2B5EF4-FFF2-40B4-BE49-F238E27FC236}">
                <a16:creationId xmlns:a16="http://schemas.microsoft.com/office/drawing/2014/main" id="{0A1FF28F-90DF-4A02-A4FD-344130051413}"/>
              </a:ext>
            </a:extLst>
          </p:cNvPr>
          <p:cNvSpPr txBox="1"/>
          <p:nvPr/>
        </p:nvSpPr>
        <p:spPr>
          <a:xfrm>
            <a:off x="718004" y="3834001"/>
            <a:ext cx="6094520" cy="430887"/>
          </a:xfrm>
          <a:prstGeom prst="rect">
            <a:avLst/>
          </a:prstGeom>
          <a:noFill/>
        </p:spPr>
        <p:txBody>
          <a:bodyPr wrap="square">
            <a:spAutoFit/>
          </a:bodyPr>
          <a:lstStyle/>
          <a:p>
            <a:r>
              <a:rPr lang="en-US" altLang="zh-TW" sz="2200" dirty="0"/>
              <a:t>Mean Normalization (</a:t>
            </a:r>
            <a:r>
              <a:rPr lang="zh-TW" altLang="en-US" sz="2200" dirty="0"/>
              <a:t>平均值正規化</a:t>
            </a:r>
            <a:r>
              <a:rPr lang="en-US" altLang="zh-TW" sz="2200" dirty="0"/>
              <a:t>)</a:t>
            </a:r>
            <a:endParaRPr lang="en-US" sz="2200" dirty="0"/>
          </a:p>
        </p:txBody>
      </p:sp>
      <p:pic>
        <p:nvPicPr>
          <p:cNvPr id="9" name="圖片 8">
            <a:extLst>
              <a:ext uri="{FF2B5EF4-FFF2-40B4-BE49-F238E27FC236}">
                <a16:creationId xmlns:a16="http://schemas.microsoft.com/office/drawing/2014/main" id="{C939223D-6B5F-45C7-91B7-22A4F2EB2678}"/>
              </a:ext>
            </a:extLst>
          </p:cNvPr>
          <p:cNvPicPr>
            <a:picLocks noChangeAspect="1"/>
          </p:cNvPicPr>
          <p:nvPr/>
        </p:nvPicPr>
        <p:blipFill>
          <a:blip r:embed="rId4"/>
          <a:stretch>
            <a:fillRect/>
          </a:stretch>
        </p:blipFill>
        <p:spPr>
          <a:xfrm>
            <a:off x="3679538" y="4429882"/>
            <a:ext cx="4333875" cy="828675"/>
          </a:xfrm>
          <a:prstGeom prst="rect">
            <a:avLst/>
          </a:prstGeom>
        </p:spPr>
      </p:pic>
    </p:spTree>
    <p:extLst>
      <p:ext uri="{BB962C8B-B14F-4D97-AF65-F5344CB8AC3E}">
        <p14:creationId xmlns:p14="http://schemas.microsoft.com/office/powerpoint/2010/main" val="380195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6.</a:t>
            </a:r>
            <a:r>
              <a:rPr kumimoji="1" lang="zh-TW" altLang="en-US" sz="5400" dirty="0">
                <a:solidFill>
                  <a:schemeClr val="accent1">
                    <a:lumMod val="75000"/>
                  </a:schemeClr>
                </a:solidFill>
                <a:effectLst/>
              </a:rPr>
              <a:t> 類別型特徵編碼</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2" name="資料庫圖表 1">
            <a:extLst>
              <a:ext uri="{FF2B5EF4-FFF2-40B4-BE49-F238E27FC236}">
                <a16:creationId xmlns:a16="http://schemas.microsoft.com/office/drawing/2014/main" id="{85BBE454-DB8F-452A-AD8C-90E8892C51F2}"/>
              </a:ext>
            </a:extLst>
          </p:cNvPr>
          <p:cNvGraphicFramePr/>
          <p:nvPr>
            <p:extLst>
              <p:ext uri="{D42A27DB-BD31-4B8C-83A1-F6EECF244321}">
                <p14:modId xmlns:p14="http://schemas.microsoft.com/office/powerpoint/2010/main" val="11683226"/>
              </p:ext>
            </p:extLst>
          </p:nvPr>
        </p:nvGraphicFramePr>
        <p:xfrm>
          <a:off x="1371601" y="1550745"/>
          <a:ext cx="5552982" cy="3511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extLst>
              <a:ext uri="{FF2B5EF4-FFF2-40B4-BE49-F238E27FC236}">
                <a16:creationId xmlns:a16="http://schemas.microsoft.com/office/drawing/2014/main" id="{02AFE9C9-6DFE-4098-80A4-90A9998F09A3}"/>
              </a:ext>
            </a:extLst>
          </p:cNvPr>
          <p:cNvSpPr/>
          <p:nvPr/>
        </p:nvSpPr>
        <p:spPr>
          <a:xfrm>
            <a:off x="7259964" y="2417691"/>
            <a:ext cx="2483767" cy="75754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zh-TW" altLang="en-US" dirty="0"/>
              <a:t>國家，性別，血型</a:t>
            </a:r>
            <a:endParaRPr lang="en-US" dirty="0"/>
          </a:p>
        </p:txBody>
      </p:sp>
      <p:sp>
        <p:nvSpPr>
          <p:cNvPr id="28" name="矩形 27">
            <a:extLst>
              <a:ext uri="{FF2B5EF4-FFF2-40B4-BE49-F238E27FC236}">
                <a16:creationId xmlns:a16="http://schemas.microsoft.com/office/drawing/2014/main" id="{17955617-4157-49AA-889C-59F0C4AE1E7C}"/>
              </a:ext>
            </a:extLst>
          </p:cNvPr>
          <p:cNvSpPr/>
          <p:nvPr/>
        </p:nvSpPr>
        <p:spPr>
          <a:xfrm>
            <a:off x="7259964" y="3494854"/>
            <a:ext cx="2483767" cy="75755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zh-TW" altLang="en-US" dirty="0"/>
              <a:t>問卷調查喜好程度</a:t>
            </a:r>
            <a:r>
              <a:rPr lang="en-US" altLang="zh-TW" dirty="0"/>
              <a:t>, </a:t>
            </a:r>
          </a:p>
          <a:p>
            <a:pPr algn="ctr"/>
            <a:r>
              <a:rPr lang="zh-TW" altLang="en-US" dirty="0"/>
              <a:t>年級，排名</a:t>
            </a:r>
            <a:endParaRPr lang="en-US" dirty="0"/>
          </a:p>
        </p:txBody>
      </p:sp>
      <p:cxnSp>
        <p:nvCxnSpPr>
          <p:cNvPr id="5" name="直線接點 4">
            <a:extLst>
              <a:ext uri="{FF2B5EF4-FFF2-40B4-BE49-F238E27FC236}">
                <a16:creationId xmlns:a16="http://schemas.microsoft.com/office/drawing/2014/main" id="{419A501B-7DB6-47D8-8CAD-C70758004A85}"/>
              </a:ext>
            </a:extLst>
          </p:cNvPr>
          <p:cNvCxnSpPr>
            <a:cxnSpLocks/>
            <a:stCxn id="19" idx="1"/>
          </p:cNvCxnSpPr>
          <p:nvPr/>
        </p:nvCxnSpPr>
        <p:spPr>
          <a:xfrm flipH="1">
            <a:off x="6858000" y="2796466"/>
            <a:ext cx="4019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65F14294-AC30-4145-88BD-D440410597DC}"/>
              </a:ext>
            </a:extLst>
          </p:cNvPr>
          <p:cNvCxnSpPr>
            <a:cxnSpLocks/>
          </p:cNvCxnSpPr>
          <p:nvPr/>
        </p:nvCxnSpPr>
        <p:spPr>
          <a:xfrm flipH="1">
            <a:off x="6924583" y="3854388"/>
            <a:ext cx="4019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95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6.</a:t>
            </a:r>
            <a:r>
              <a:rPr kumimoji="1" lang="zh-TW" altLang="en-US" sz="5400" dirty="0">
                <a:solidFill>
                  <a:schemeClr val="accent1">
                    <a:lumMod val="75000"/>
                  </a:schemeClr>
                </a:solidFill>
                <a:effectLst/>
              </a:rPr>
              <a:t> 類別型特徵編碼</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A18FDF43-597A-42F7-959E-3DEA89A70DC1}"/>
              </a:ext>
            </a:extLst>
          </p:cNvPr>
          <p:cNvSpPr txBox="1"/>
          <p:nvPr/>
        </p:nvSpPr>
        <p:spPr>
          <a:xfrm>
            <a:off x="1032995" y="1932644"/>
            <a:ext cx="3582138" cy="830997"/>
          </a:xfrm>
          <a:prstGeom prst="rect">
            <a:avLst/>
          </a:prstGeom>
          <a:noFill/>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名目資料</a:t>
            </a:r>
            <a:r>
              <a:rPr lang="zh-TW" altLang="en-US" sz="2400" dirty="0">
                <a:latin typeface="微軟正黑體" panose="020B0604030504040204" pitchFamily="34" charset="-120"/>
                <a:ea typeface="微軟正黑體" panose="020B0604030504040204" pitchFamily="34" charset="-120"/>
              </a:rPr>
              <a:t>不具有順序性</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可以使用 </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 與 </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來編碼</a:t>
            </a:r>
            <a:endParaRPr lang="en-US" sz="2400" dirty="0"/>
          </a:p>
        </p:txBody>
      </p:sp>
      <p:pic>
        <p:nvPicPr>
          <p:cNvPr id="5" name="圖片 4">
            <a:extLst>
              <a:ext uri="{FF2B5EF4-FFF2-40B4-BE49-F238E27FC236}">
                <a16:creationId xmlns:a16="http://schemas.microsoft.com/office/drawing/2014/main" id="{8B14305F-5735-4AC3-B3B4-3A2531ADDF91}"/>
              </a:ext>
            </a:extLst>
          </p:cNvPr>
          <p:cNvPicPr>
            <a:picLocks noChangeAspect="1"/>
          </p:cNvPicPr>
          <p:nvPr/>
        </p:nvPicPr>
        <p:blipFill>
          <a:blip r:embed="rId3"/>
          <a:stretch>
            <a:fillRect/>
          </a:stretch>
        </p:blipFill>
        <p:spPr>
          <a:xfrm>
            <a:off x="6549501" y="1932644"/>
            <a:ext cx="3380497" cy="3174600"/>
          </a:xfrm>
          <a:prstGeom prst="rect">
            <a:avLst/>
          </a:prstGeom>
        </p:spPr>
      </p:pic>
      <p:sp>
        <p:nvSpPr>
          <p:cNvPr id="20" name="文字方塊 19">
            <a:extLst>
              <a:ext uri="{FF2B5EF4-FFF2-40B4-BE49-F238E27FC236}">
                <a16:creationId xmlns:a16="http://schemas.microsoft.com/office/drawing/2014/main" id="{4EBABFF1-D0A6-4F46-994B-E2260159E939}"/>
              </a:ext>
            </a:extLst>
          </p:cNvPr>
          <p:cNvSpPr txBox="1"/>
          <p:nvPr/>
        </p:nvSpPr>
        <p:spPr>
          <a:xfrm>
            <a:off x="1032995" y="3096987"/>
            <a:ext cx="4489882" cy="430887"/>
          </a:xfrm>
          <a:prstGeom prst="rect">
            <a:avLst/>
          </a:prstGeom>
          <a:noFill/>
        </p:spPr>
        <p:txBody>
          <a:bodyPr wrap="square">
            <a:spAutoFit/>
          </a:bodyPr>
          <a:lstStyle/>
          <a:p>
            <a:r>
              <a:rPr lang="zh-TW" altLang="en-US" sz="2200" dirty="0">
                <a:latin typeface="微軟正黑體" panose="020B0604030504040204" pitchFamily="34" charset="-120"/>
                <a:ea typeface="微軟正黑體" panose="020B0604030504040204" pitchFamily="34" charset="-120"/>
              </a:rPr>
              <a:t>迴歸分析中設定 </a:t>
            </a:r>
            <a:r>
              <a:rPr lang="en-US" altLang="zh-TW" sz="2200" dirty="0">
                <a:latin typeface="微軟正黑體" panose="020B0604030504040204" pitchFamily="34" charset="-120"/>
                <a:ea typeface="微軟正黑體" panose="020B0604030504040204" pitchFamily="34" charset="-120"/>
              </a:rPr>
              <a:t>dummy variables </a:t>
            </a:r>
            <a:endParaRPr lang="en-US" sz="2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7941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6.</a:t>
            </a:r>
            <a:r>
              <a:rPr kumimoji="1" lang="zh-TW" altLang="en-US" sz="5400" dirty="0">
                <a:solidFill>
                  <a:schemeClr val="accent1">
                    <a:lumMod val="75000"/>
                  </a:schemeClr>
                </a:solidFill>
                <a:effectLst/>
              </a:rPr>
              <a:t> 類別型特徵編碼</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A18FDF43-597A-42F7-959E-3DEA89A70DC1}"/>
              </a:ext>
            </a:extLst>
          </p:cNvPr>
          <p:cNvSpPr txBox="1"/>
          <p:nvPr/>
        </p:nvSpPr>
        <p:spPr>
          <a:xfrm>
            <a:off x="713173" y="1536909"/>
            <a:ext cx="4489142" cy="1938992"/>
          </a:xfrm>
          <a:prstGeom prst="rect">
            <a:avLst/>
          </a:prstGeom>
          <a:noFill/>
        </p:spPr>
        <p:txBody>
          <a:bodyPr wrap="square">
            <a:spAutoFit/>
          </a:bodyPr>
          <a:lstStyle/>
          <a:p>
            <a:r>
              <a:rPr lang="en-US" altLang="zh-TW" sz="2400" dirty="0"/>
              <a:t>Python </a:t>
            </a:r>
            <a:r>
              <a:rPr lang="zh-TW" altLang="en-US" sz="2400" dirty="0"/>
              <a:t>中可以使用</a:t>
            </a:r>
            <a:endParaRPr lang="en-US" altLang="zh-TW" sz="2400" dirty="0"/>
          </a:p>
          <a:p>
            <a:pPr marL="457200" indent="-457200">
              <a:buAutoNum type="arabicPeriod"/>
            </a:pPr>
            <a:r>
              <a:rPr lang="en-US" altLang="zh-TW" sz="2400" dirty="0"/>
              <a:t>One Hot Encoder</a:t>
            </a:r>
          </a:p>
          <a:p>
            <a:pPr marL="457200" indent="-457200">
              <a:buAutoNum type="arabicPeriod"/>
            </a:pPr>
            <a:r>
              <a:rPr lang="en-US" sz="2400" dirty="0"/>
              <a:t>Pandas </a:t>
            </a:r>
            <a:r>
              <a:rPr lang="en-US" sz="2400" dirty="0" err="1"/>
              <a:t>get_dummies</a:t>
            </a:r>
            <a:endParaRPr lang="en-US" sz="2400" dirty="0"/>
          </a:p>
          <a:p>
            <a:endParaRPr lang="en-US" sz="2400" dirty="0"/>
          </a:p>
          <a:p>
            <a:r>
              <a:rPr lang="zh-TW" altLang="en-US" sz="2400" dirty="0"/>
              <a:t>編碼方式與傳統方式不稍微同</a:t>
            </a:r>
            <a:endParaRPr lang="en-US" sz="2400" dirty="0"/>
          </a:p>
        </p:txBody>
      </p:sp>
      <p:pic>
        <p:nvPicPr>
          <p:cNvPr id="4" name="圖片 3">
            <a:extLst>
              <a:ext uri="{FF2B5EF4-FFF2-40B4-BE49-F238E27FC236}">
                <a16:creationId xmlns:a16="http://schemas.microsoft.com/office/drawing/2014/main" id="{93367950-D662-419B-8F37-DFC173A2FD43}"/>
              </a:ext>
            </a:extLst>
          </p:cNvPr>
          <p:cNvPicPr>
            <a:picLocks noChangeAspect="1"/>
          </p:cNvPicPr>
          <p:nvPr/>
        </p:nvPicPr>
        <p:blipFill>
          <a:blip r:embed="rId3"/>
          <a:stretch>
            <a:fillRect/>
          </a:stretch>
        </p:blipFill>
        <p:spPr>
          <a:xfrm>
            <a:off x="5570459" y="1603631"/>
            <a:ext cx="1437350" cy="3138703"/>
          </a:xfrm>
          <a:prstGeom prst="rect">
            <a:avLst/>
          </a:prstGeom>
        </p:spPr>
      </p:pic>
      <p:pic>
        <p:nvPicPr>
          <p:cNvPr id="9" name="圖片 8">
            <a:extLst>
              <a:ext uri="{FF2B5EF4-FFF2-40B4-BE49-F238E27FC236}">
                <a16:creationId xmlns:a16="http://schemas.microsoft.com/office/drawing/2014/main" id="{A4BAE372-7C38-4447-ACA3-71D2141748B5}"/>
              </a:ext>
            </a:extLst>
          </p:cNvPr>
          <p:cNvPicPr>
            <a:picLocks noChangeAspect="1"/>
          </p:cNvPicPr>
          <p:nvPr/>
        </p:nvPicPr>
        <p:blipFill>
          <a:blip r:embed="rId4"/>
          <a:stretch>
            <a:fillRect/>
          </a:stretch>
        </p:blipFill>
        <p:spPr>
          <a:xfrm>
            <a:off x="7963135" y="1587274"/>
            <a:ext cx="3515692" cy="3326789"/>
          </a:xfrm>
          <a:prstGeom prst="rect">
            <a:avLst/>
          </a:prstGeom>
        </p:spPr>
      </p:pic>
      <p:sp>
        <p:nvSpPr>
          <p:cNvPr id="19" name="箭號: 向右 6">
            <a:extLst>
              <a:ext uri="{FF2B5EF4-FFF2-40B4-BE49-F238E27FC236}">
                <a16:creationId xmlns:a16="http://schemas.microsoft.com/office/drawing/2014/main" id="{FD9D5B64-B59E-4F26-83AF-DC00392DC66D}"/>
              </a:ext>
            </a:extLst>
          </p:cNvPr>
          <p:cNvSpPr/>
          <p:nvPr/>
        </p:nvSpPr>
        <p:spPr>
          <a:xfrm>
            <a:off x="7030497" y="2877087"/>
            <a:ext cx="932638" cy="550593"/>
          </a:xfrm>
          <a:prstGeom prst="right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765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6.</a:t>
            </a:r>
            <a:r>
              <a:rPr kumimoji="1" lang="zh-TW" altLang="en-US" sz="5400" dirty="0">
                <a:solidFill>
                  <a:schemeClr val="accent1">
                    <a:lumMod val="75000"/>
                  </a:schemeClr>
                </a:solidFill>
                <a:effectLst/>
              </a:rPr>
              <a:t> 類別型特徵編碼</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0" name="文字方塊 19">
            <a:extLst>
              <a:ext uri="{FF2B5EF4-FFF2-40B4-BE49-F238E27FC236}">
                <a16:creationId xmlns:a16="http://schemas.microsoft.com/office/drawing/2014/main" id="{538BCEF9-719F-44F1-ABD9-EC162B13A442}"/>
              </a:ext>
            </a:extLst>
          </p:cNvPr>
          <p:cNvSpPr txBox="1"/>
          <p:nvPr/>
        </p:nvSpPr>
        <p:spPr>
          <a:xfrm>
            <a:off x="864440" y="2246313"/>
            <a:ext cx="4837658" cy="1132490"/>
          </a:xfrm>
          <a:prstGeom prst="rect">
            <a:avLst/>
          </a:prstGeom>
          <a:noFill/>
        </p:spPr>
        <p:txBody>
          <a:bodyPr wrap="square" rtlCol="0">
            <a:spAutoFit/>
          </a:bodyPr>
          <a:lstStyle/>
          <a:p>
            <a:pPr algn="l">
              <a:lnSpc>
                <a:spcPct val="150000"/>
              </a:lnSpc>
            </a:pPr>
            <a:r>
              <a:rPr lang="zh-TW" altLang="en-US" sz="2400" dirty="0">
                <a:latin typeface="微軟正黑體" panose="020B0604030504040204" pitchFamily="34" charset="-120"/>
                <a:ea typeface="微軟正黑體" panose="020B0604030504040204" pitchFamily="34" charset="-120"/>
              </a:rPr>
              <a:t>具有</a:t>
            </a:r>
            <a:r>
              <a:rPr lang="zh-TW" altLang="en-US" sz="2400" b="1" dirty="0">
                <a:latin typeface="微軟正黑體" panose="020B0604030504040204" pitchFamily="34" charset="-120"/>
                <a:ea typeface="微軟正黑體" panose="020B0604030504040204" pitchFamily="34" charset="-120"/>
              </a:rPr>
              <a:t>順序尺度</a:t>
            </a:r>
            <a:r>
              <a:rPr lang="zh-TW" altLang="en-US" sz="2400" dirty="0">
                <a:latin typeface="微軟正黑體" panose="020B0604030504040204" pitchFamily="34" charset="-120"/>
                <a:ea typeface="微軟正黑體" panose="020B0604030504040204" pitchFamily="34" charset="-120"/>
              </a:rPr>
              <a:t>的資料可以透過 </a:t>
            </a:r>
            <a:r>
              <a:rPr lang="en-US" altLang="zh-TW" sz="2400" dirty="0">
                <a:latin typeface="微軟正黑體" panose="020B0604030504040204" pitchFamily="34" charset="-120"/>
                <a:ea typeface="微軟正黑體" panose="020B0604030504040204" pitchFamily="34" charset="-120"/>
              </a:rPr>
              <a:t>Label Encoder </a:t>
            </a:r>
            <a:r>
              <a:rPr lang="zh-TW" altLang="en-US" sz="2400" dirty="0">
                <a:latin typeface="微軟正黑體" panose="020B0604030504040204" pitchFamily="34" charset="-120"/>
                <a:ea typeface="微軟正黑體" panose="020B0604030504040204" pitchFamily="34" charset="-120"/>
              </a:rPr>
              <a:t>來編碼</a:t>
            </a:r>
            <a:endParaRPr lang="en-US" altLang="zh-TW" sz="2400" dirty="0">
              <a:latin typeface="微軟正黑體" panose="020B0604030504040204" pitchFamily="34" charset="-120"/>
              <a:ea typeface="微軟正黑體" panose="020B0604030504040204" pitchFamily="34" charset="-120"/>
            </a:endParaRPr>
          </a:p>
        </p:txBody>
      </p:sp>
      <p:sp>
        <p:nvSpPr>
          <p:cNvPr id="23" name="箭號: 向右 6">
            <a:extLst>
              <a:ext uri="{FF2B5EF4-FFF2-40B4-BE49-F238E27FC236}">
                <a16:creationId xmlns:a16="http://schemas.microsoft.com/office/drawing/2014/main" id="{3042C5C2-773A-4759-BA82-5F655A016FBD}"/>
              </a:ext>
            </a:extLst>
          </p:cNvPr>
          <p:cNvSpPr/>
          <p:nvPr/>
        </p:nvSpPr>
        <p:spPr>
          <a:xfrm>
            <a:off x="8271358" y="3267321"/>
            <a:ext cx="932638" cy="550593"/>
          </a:xfrm>
          <a:prstGeom prst="right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72B9A359-E333-4E42-A83F-48DF316AA418}"/>
              </a:ext>
            </a:extLst>
          </p:cNvPr>
          <p:cNvPicPr>
            <a:picLocks noChangeAspect="1"/>
          </p:cNvPicPr>
          <p:nvPr/>
        </p:nvPicPr>
        <p:blipFill>
          <a:blip r:embed="rId3"/>
          <a:stretch>
            <a:fillRect/>
          </a:stretch>
        </p:blipFill>
        <p:spPr>
          <a:xfrm>
            <a:off x="6332657" y="2098210"/>
            <a:ext cx="1637838" cy="3031437"/>
          </a:xfrm>
          <a:prstGeom prst="rect">
            <a:avLst/>
          </a:prstGeom>
        </p:spPr>
      </p:pic>
      <p:pic>
        <p:nvPicPr>
          <p:cNvPr id="6" name="圖片 5">
            <a:extLst>
              <a:ext uri="{FF2B5EF4-FFF2-40B4-BE49-F238E27FC236}">
                <a16:creationId xmlns:a16="http://schemas.microsoft.com/office/drawing/2014/main" id="{C6A821DE-B6EB-4C0B-83C1-AD700ECF5A69}"/>
              </a:ext>
            </a:extLst>
          </p:cNvPr>
          <p:cNvPicPr>
            <a:picLocks noChangeAspect="1"/>
          </p:cNvPicPr>
          <p:nvPr/>
        </p:nvPicPr>
        <p:blipFill>
          <a:blip r:embed="rId4"/>
          <a:stretch>
            <a:fillRect/>
          </a:stretch>
        </p:blipFill>
        <p:spPr>
          <a:xfrm>
            <a:off x="9504859" y="2098210"/>
            <a:ext cx="1435944" cy="2987461"/>
          </a:xfrm>
          <a:prstGeom prst="rect">
            <a:avLst/>
          </a:prstGeom>
        </p:spPr>
      </p:pic>
    </p:spTree>
    <p:extLst>
      <p:ext uri="{BB962C8B-B14F-4D97-AF65-F5344CB8AC3E}">
        <p14:creationId xmlns:p14="http://schemas.microsoft.com/office/powerpoint/2010/main" val="401330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 name="矩形: 圓角 1">
            <a:extLst>
              <a:ext uri="{FF2B5EF4-FFF2-40B4-BE49-F238E27FC236}">
                <a16:creationId xmlns:a16="http://schemas.microsoft.com/office/drawing/2014/main" id="{7A3616B8-BDD6-4766-80CF-D362FC5B7BC1}"/>
              </a:ext>
            </a:extLst>
          </p:cNvPr>
          <p:cNvSpPr/>
          <p:nvPr/>
        </p:nvSpPr>
        <p:spPr>
          <a:xfrm>
            <a:off x="402514" y="2968422"/>
            <a:ext cx="1841417" cy="11363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TW" altLang="en-US" sz="2000" b="1" dirty="0">
                <a:latin typeface="微軟正黑體" panose="020B0604030504040204" pitchFamily="34" charset="-120"/>
                <a:ea typeface="微軟正黑體" panose="020B0604030504040204" pitchFamily="34" charset="-120"/>
              </a:rPr>
              <a:t>全部的資料</a:t>
            </a:r>
            <a:endParaRPr lang="en-US" altLang="zh-TW" sz="2000" b="1" dirty="0">
              <a:latin typeface="微軟正黑體" panose="020B0604030504040204" pitchFamily="34" charset="-120"/>
              <a:ea typeface="微軟正黑體" panose="020B0604030504040204" pitchFamily="34" charset="-120"/>
            </a:endParaRPr>
          </a:p>
          <a:p>
            <a:pPr algn="ctr">
              <a:lnSpc>
                <a:spcPct val="130000"/>
              </a:lnSpc>
            </a:pPr>
            <a:r>
              <a:rPr lang="en-US" sz="2000" b="1" dirty="0">
                <a:latin typeface="微軟正黑體" panose="020B0604030504040204" pitchFamily="34" charset="-120"/>
                <a:ea typeface="微軟正黑體" panose="020B0604030504040204" pitchFamily="34" charset="-120"/>
              </a:rPr>
              <a:t>n = 1000</a:t>
            </a:r>
          </a:p>
        </p:txBody>
      </p:sp>
      <p:sp>
        <p:nvSpPr>
          <p:cNvPr id="4" name="左大括弧 3">
            <a:extLst>
              <a:ext uri="{FF2B5EF4-FFF2-40B4-BE49-F238E27FC236}">
                <a16:creationId xmlns:a16="http://schemas.microsoft.com/office/drawing/2014/main" id="{7481346C-8B5D-40F8-ACD1-7599444BFBF6}"/>
              </a:ext>
            </a:extLst>
          </p:cNvPr>
          <p:cNvSpPr/>
          <p:nvPr/>
        </p:nvSpPr>
        <p:spPr>
          <a:xfrm>
            <a:off x="2501383" y="1970087"/>
            <a:ext cx="754602" cy="322259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矩形: 圓角 4">
            <a:extLst>
              <a:ext uri="{FF2B5EF4-FFF2-40B4-BE49-F238E27FC236}">
                <a16:creationId xmlns:a16="http://schemas.microsoft.com/office/drawing/2014/main" id="{81888489-7AD8-4DB1-80AD-80AC9127989C}"/>
              </a:ext>
            </a:extLst>
          </p:cNvPr>
          <p:cNvSpPr/>
          <p:nvPr/>
        </p:nvSpPr>
        <p:spPr>
          <a:xfrm>
            <a:off x="3607784" y="1433756"/>
            <a:ext cx="2115846" cy="106953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zh-TW" altLang="en-US" sz="2000" b="1" dirty="0">
                <a:latin typeface="微軟正黑體" panose="020B0604030504040204" pitchFamily="34" charset="-120"/>
                <a:ea typeface="微軟正黑體" panose="020B0604030504040204" pitchFamily="34" charset="-120"/>
              </a:rPr>
              <a:t>訓練資料 </a:t>
            </a:r>
            <a:r>
              <a:rPr lang="en-US" altLang="zh-TW" sz="2000" b="1" dirty="0">
                <a:latin typeface="微軟正黑體" panose="020B0604030504040204" pitchFamily="34" charset="-120"/>
                <a:ea typeface="微軟正黑體" panose="020B0604030504040204" pitchFamily="34" charset="-120"/>
              </a:rPr>
              <a:t>(70%)</a:t>
            </a:r>
          </a:p>
          <a:p>
            <a:pPr algn="ctr">
              <a:lnSpc>
                <a:spcPct val="130000"/>
              </a:lnSpc>
            </a:pPr>
            <a:r>
              <a:rPr lang="en-US" sz="2000" b="1" dirty="0">
                <a:latin typeface="微軟正黑體" panose="020B0604030504040204" pitchFamily="34" charset="-120"/>
                <a:ea typeface="微軟正黑體" panose="020B0604030504040204" pitchFamily="34" charset="-120"/>
              </a:rPr>
              <a:t>n = </a:t>
            </a:r>
            <a:r>
              <a:rPr lang="en-US" altLang="zh-TW" sz="2000" b="1" dirty="0">
                <a:latin typeface="微軟正黑體" panose="020B0604030504040204" pitchFamily="34" charset="-120"/>
                <a:ea typeface="微軟正黑體" panose="020B0604030504040204" pitchFamily="34" charset="-120"/>
              </a:rPr>
              <a:t>700</a:t>
            </a:r>
            <a:endParaRPr lang="en-US" sz="2000" b="1" dirty="0">
              <a:latin typeface="微軟正黑體" panose="020B0604030504040204" pitchFamily="34" charset="-120"/>
              <a:ea typeface="微軟正黑體" panose="020B0604030504040204" pitchFamily="34" charset="-120"/>
            </a:endParaRPr>
          </a:p>
        </p:txBody>
      </p:sp>
      <p:sp>
        <p:nvSpPr>
          <p:cNvPr id="18" name="矩形: 圓角 17">
            <a:extLst>
              <a:ext uri="{FF2B5EF4-FFF2-40B4-BE49-F238E27FC236}">
                <a16:creationId xmlns:a16="http://schemas.microsoft.com/office/drawing/2014/main" id="{609AB772-ACAD-42B3-8BED-65816FB24D94}"/>
              </a:ext>
            </a:extLst>
          </p:cNvPr>
          <p:cNvSpPr/>
          <p:nvPr/>
        </p:nvSpPr>
        <p:spPr>
          <a:xfrm>
            <a:off x="3607784" y="4489154"/>
            <a:ext cx="2115846" cy="1069539"/>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zh-TW" altLang="en-US" sz="2000" b="1" dirty="0">
                <a:latin typeface="微軟正黑體" panose="020B0604030504040204" pitchFamily="34" charset="-120"/>
                <a:ea typeface="微軟正黑體" panose="020B0604030504040204" pitchFamily="34" charset="-120"/>
              </a:rPr>
              <a:t>測試資料 </a:t>
            </a:r>
            <a:r>
              <a:rPr lang="en-US" altLang="zh-TW" sz="2000" b="1" dirty="0">
                <a:latin typeface="微軟正黑體" panose="020B0604030504040204" pitchFamily="34" charset="-120"/>
                <a:ea typeface="微軟正黑體" panose="020B0604030504040204" pitchFamily="34" charset="-120"/>
              </a:rPr>
              <a:t>(30%)</a:t>
            </a:r>
          </a:p>
          <a:p>
            <a:pPr algn="ctr">
              <a:lnSpc>
                <a:spcPct val="130000"/>
              </a:lnSpc>
            </a:pPr>
            <a:r>
              <a:rPr lang="en-US" sz="2000" b="1" dirty="0">
                <a:latin typeface="微軟正黑體" panose="020B0604030504040204" pitchFamily="34" charset="-120"/>
                <a:ea typeface="微軟正黑體" panose="020B0604030504040204" pitchFamily="34" charset="-120"/>
              </a:rPr>
              <a:t>n = </a:t>
            </a:r>
            <a:r>
              <a:rPr lang="en-US" altLang="zh-TW" sz="2000" b="1" dirty="0">
                <a:latin typeface="微軟正黑體" panose="020B0604030504040204" pitchFamily="34" charset="-120"/>
                <a:ea typeface="微軟正黑體" panose="020B0604030504040204" pitchFamily="34" charset="-120"/>
              </a:rPr>
              <a:t>300</a:t>
            </a:r>
            <a:endParaRPr lang="en-US" sz="2000" b="1" dirty="0">
              <a:latin typeface="微軟正黑體" panose="020B0604030504040204" pitchFamily="34" charset="-120"/>
              <a:ea typeface="微軟正黑體" panose="020B0604030504040204" pitchFamily="34" charset="-120"/>
            </a:endParaRPr>
          </a:p>
        </p:txBody>
      </p:sp>
      <p:sp>
        <p:nvSpPr>
          <p:cNvPr id="6" name="箭號: 向右 5">
            <a:extLst>
              <a:ext uri="{FF2B5EF4-FFF2-40B4-BE49-F238E27FC236}">
                <a16:creationId xmlns:a16="http://schemas.microsoft.com/office/drawing/2014/main" id="{3676D07A-5306-4C65-8FD9-F8C4376C3410}"/>
              </a:ext>
            </a:extLst>
          </p:cNvPr>
          <p:cNvSpPr/>
          <p:nvPr/>
        </p:nvSpPr>
        <p:spPr>
          <a:xfrm>
            <a:off x="5936693" y="1782094"/>
            <a:ext cx="1482571" cy="2485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9" name="箭號: 向右 18">
            <a:extLst>
              <a:ext uri="{FF2B5EF4-FFF2-40B4-BE49-F238E27FC236}">
                <a16:creationId xmlns:a16="http://schemas.microsoft.com/office/drawing/2014/main" id="{9093CFFF-18B2-40B6-8131-84BDB79B0041}"/>
              </a:ext>
            </a:extLst>
          </p:cNvPr>
          <p:cNvSpPr/>
          <p:nvPr/>
        </p:nvSpPr>
        <p:spPr>
          <a:xfrm>
            <a:off x="5936692" y="5068394"/>
            <a:ext cx="1482571" cy="2485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文字方塊 6">
            <a:extLst>
              <a:ext uri="{FF2B5EF4-FFF2-40B4-BE49-F238E27FC236}">
                <a16:creationId xmlns:a16="http://schemas.microsoft.com/office/drawing/2014/main" id="{DBC4EBB6-7E53-4D15-AE8D-45C1C8343EF8}"/>
              </a:ext>
            </a:extLst>
          </p:cNvPr>
          <p:cNvSpPr txBox="1"/>
          <p:nvPr/>
        </p:nvSpPr>
        <p:spPr>
          <a:xfrm>
            <a:off x="7703350" y="1677023"/>
            <a:ext cx="1890944" cy="458715"/>
          </a:xfrm>
          <a:prstGeom prst="rect">
            <a:avLst/>
          </a:prstGeom>
          <a:noFill/>
        </p:spPr>
        <p:txBody>
          <a:bodyPr wrap="square" rtlCol="0">
            <a:spAutoFit/>
          </a:bodyPr>
          <a:lstStyle/>
          <a:p>
            <a:pPr>
              <a:lnSpc>
                <a:spcPct val="130000"/>
              </a:lnSpc>
              <a:spcBef>
                <a:spcPts val="600"/>
              </a:spcBef>
            </a:pPr>
            <a:r>
              <a:rPr lang="zh-TW" altLang="en-US" sz="2000" kern="0" dirty="0">
                <a:latin typeface="軟正黑體"/>
                <a:ea typeface="微软雅黑" panose="020B0503020204020204" pitchFamily="34" charset="-122"/>
                <a:cs typeface="+mn-ea"/>
                <a:sym typeface="+mn-lt"/>
              </a:rPr>
              <a:t>用來</a:t>
            </a:r>
            <a:r>
              <a:rPr lang="zh-TW" altLang="en-US" sz="2000" kern="0" dirty="0">
                <a:solidFill>
                  <a:srgbClr val="FF0000"/>
                </a:solidFill>
                <a:latin typeface="軟正黑體"/>
                <a:ea typeface="微软雅黑" panose="020B0503020204020204" pitchFamily="34" charset="-122"/>
                <a:cs typeface="+mn-ea"/>
                <a:sym typeface="+mn-lt"/>
              </a:rPr>
              <a:t>訓練</a:t>
            </a:r>
            <a:r>
              <a:rPr lang="zh-TW" altLang="en-US" sz="2000" kern="0" dirty="0">
                <a:latin typeface="軟正黑體"/>
                <a:ea typeface="微软雅黑" panose="020B0503020204020204" pitchFamily="34" charset="-122"/>
                <a:cs typeface="+mn-ea"/>
                <a:sym typeface="+mn-lt"/>
              </a:rPr>
              <a:t>模型</a:t>
            </a:r>
            <a:endParaRPr lang="en-US" sz="2000" kern="0" dirty="0">
              <a:latin typeface="軟正黑體"/>
              <a:ea typeface="微软雅黑" panose="020B0503020204020204" pitchFamily="34" charset="-122"/>
              <a:cs typeface="+mn-ea"/>
              <a:sym typeface="+mn-lt"/>
            </a:endParaRPr>
          </a:p>
        </p:txBody>
      </p:sp>
      <p:sp>
        <p:nvSpPr>
          <p:cNvPr id="20" name="文字方塊 19">
            <a:extLst>
              <a:ext uri="{FF2B5EF4-FFF2-40B4-BE49-F238E27FC236}">
                <a16:creationId xmlns:a16="http://schemas.microsoft.com/office/drawing/2014/main" id="{3A82F722-B728-48DD-B429-DE8EC70ACA9E}"/>
              </a:ext>
            </a:extLst>
          </p:cNvPr>
          <p:cNvSpPr txBox="1"/>
          <p:nvPr/>
        </p:nvSpPr>
        <p:spPr>
          <a:xfrm>
            <a:off x="7703349" y="4963323"/>
            <a:ext cx="3462293" cy="458715"/>
          </a:xfrm>
          <a:prstGeom prst="rect">
            <a:avLst/>
          </a:prstGeom>
          <a:noFill/>
        </p:spPr>
        <p:txBody>
          <a:bodyPr wrap="square" rtlCol="0">
            <a:spAutoFit/>
          </a:bodyPr>
          <a:lstStyle/>
          <a:p>
            <a:pPr>
              <a:lnSpc>
                <a:spcPct val="130000"/>
              </a:lnSpc>
              <a:spcBef>
                <a:spcPts val="600"/>
              </a:spcBef>
            </a:pPr>
            <a:r>
              <a:rPr lang="zh-TW" altLang="en-US" sz="2000" kern="0" dirty="0">
                <a:latin typeface="軟正黑體"/>
                <a:ea typeface="微软雅黑" panose="020B0503020204020204" pitchFamily="34" charset="-122"/>
                <a:cs typeface="+mn-ea"/>
                <a:sym typeface="+mn-lt"/>
              </a:rPr>
              <a:t>用來</a:t>
            </a:r>
            <a:r>
              <a:rPr lang="zh-TW" altLang="en-US" sz="2000" kern="0" dirty="0">
                <a:solidFill>
                  <a:srgbClr val="FF0000"/>
                </a:solidFill>
                <a:latin typeface="軟正黑體"/>
                <a:ea typeface="微软雅黑" panose="020B0503020204020204" pitchFamily="34" charset="-122"/>
                <a:cs typeface="+mn-ea"/>
                <a:sym typeface="+mn-lt"/>
              </a:rPr>
              <a:t>測試</a:t>
            </a:r>
            <a:r>
              <a:rPr lang="zh-TW" altLang="en-US" sz="2000" kern="0" dirty="0">
                <a:latin typeface="軟正黑體"/>
                <a:ea typeface="微软雅黑" panose="020B0503020204020204" pitchFamily="34" charset="-122"/>
                <a:cs typeface="+mn-ea"/>
                <a:sym typeface="+mn-lt"/>
              </a:rPr>
              <a:t>模型，看訓練成果</a:t>
            </a:r>
            <a:endParaRPr lang="en-US" sz="2000" kern="0" dirty="0">
              <a:latin typeface="軟正黑體"/>
              <a:ea typeface="微软雅黑" panose="020B0503020204020204" pitchFamily="34" charset="-122"/>
              <a:cs typeface="+mn-ea"/>
              <a:sym typeface="+mn-lt"/>
            </a:endParaRPr>
          </a:p>
        </p:txBody>
      </p:sp>
      <p:pic>
        <p:nvPicPr>
          <p:cNvPr id="3074" name="Picture 2" descr="問卦] 球員裁判都我的人- 看板Gossiping - PTT網頁版">
            <a:extLst>
              <a:ext uri="{FF2B5EF4-FFF2-40B4-BE49-F238E27FC236}">
                <a16:creationId xmlns:a16="http://schemas.microsoft.com/office/drawing/2014/main" id="{959FA665-7598-4C81-9AD1-66774FE1E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515" y="2322355"/>
            <a:ext cx="4059562" cy="2300418"/>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版面配置區 2">
            <a:extLst>
              <a:ext uri="{FF2B5EF4-FFF2-40B4-BE49-F238E27FC236}">
                <a16:creationId xmlns:a16="http://schemas.microsoft.com/office/drawing/2014/main" id="{D9C2B529-256B-4F4D-8157-095359024D4C}"/>
              </a:ext>
            </a:extLst>
          </p:cNvPr>
          <p:cNvSpPr txBox="1">
            <a:spLocks/>
          </p:cNvSpPr>
          <p:nvPr/>
        </p:nvSpPr>
        <p:spPr>
          <a:xfrm>
            <a:off x="909715" y="284932"/>
            <a:ext cx="10515599" cy="652366"/>
          </a:xfrm>
          <a:prstGeom prst="rect">
            <a:avLst/>
          </a:prstGeom>
          <a:noFill/>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accent6"/>
                </a:solidFill>
                <a:effectLst>
                  <a:outerShdw blurRad="88900" sx="102000" sy="102000" algn="ctr" rotWithShape="0">
                    <a:prstClr val="black">
                      <a:alpha val="25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TW" sz="5400" dirty="0">
                <a:solidFill>
                  <a:schemeClr val="accent1">
                    <a:lumMod val="75000"/>
                  </a:schemeClr>
                </a:solidFill>
                <a:effectLst/>
              </a:rPr>
              <a:t>7.</a:t>
            </a:r>
            <a:r>
              <a:rPr kumimoji="1" lang="zh-TW" altLang="en-US" sz="5400" dirty="0">
                <a:solidFill>
                  <a:schemeClr val="accent1">
                    <a:lumMod val="75000"/>
                  </a:schemeClr>
                </a:solidFill>
                <a:effectLst/>
              </a:rPr>
              <a:t> 資料分割</a:t>
            </a:r>
            <a:endParaRPr kumimoji="1" lang="en-US" altLang="zh-TW" sz="5400" dirty="0">
              <a:solidFill>
                <a:schemeClr val="accent1">
                  <a:lumMod val="75000"/>
                </a:schemeClr>
              </a:solidFill>
              <a:effectLst/>
            </a:endParaRPr>
          </a:p>
        </p:txBody>
      </p:sp>
    </p:spTree>
    <p:extLst>
      <p:ext uri="{BB962C8B-B14F-4D97-AF65-F5344CB8AC3E}">
        <p14:creationId xmlns:p14="http://schemas.microsoft.com/office/powerpoint/2010/main" val="12537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39562" y="416734"/>
            <a:ext cx="10515599" cy="652366"/>
          </a:xfrm>
        </p:spPr>
        <p:txBody>
          <a:bodyPr/>
          <a:lstStyle/>
          <a:p>
            <a:pPr algn="ctr"/>
            <a:r>
              <a:rPr kumimoji="1" lang="zh-TW" altLang="en-US" sz="5400" dirty="0">
                <a:solidFill>
                  <a:schemeClr val="accent1">
                    <a:lumMod val="75000"/>
                  </a:schemeClr>
                </a:solidFill>
                <a:effectLst/>
              </a:rPr>
              <a:t>實作練習</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Picture 2">
            <a:extLst>
              <a:ext uri="{FF2B5EF4-FFF2-40B4-BE49-F238E27FC236}">
                <a16:creationId xmlns:a16="http://schemas.microsoft.com/office/drawing/2014/main" id="{F4D7D72E-850C-42C1-993F-9D304C704F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6984" y="1517204"/>
            <a:ext cx="6879193" cy="458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06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2"/>
          </p:nvPr>
        </p:nvSpPr>
        <p:spPr/>
        <p:txBody>
          <a:bodyPr/>
          <a:lstStyle/>
          <a:p>
            <a:r>
              <a:rPr kumimoji="1" lang="en-US" altLang="zh-TW" dirty="0"/>
              <a:t>01</a:t>
            </a:r>
            <a:endParaRPr kumimoji="1" lang="zh-TW" altLang="en-US" dirty="0"/>
          </a:p>
        </p:txBody>
      </p:sp>
      <p:sp>
        <p:nvSpPr>
          <p:cNvPr id="3" name="文字版面配置區 2"/>
          <p:cNvSpPr>
            <a:spLocks noGrp="1"/>
          </p:cNvSpPr>
          <p:nvPr>
            <p:ph type="body" sz="quarter" idx="13"/>
          </p:nvPr>
        </p:nvSpPr>
        <p:spPr>
          <a:xfrm>
            <a:off x="5134708" y="2340282"/>
            <a:ext cx="6916616" cy="3844213"/>
          </a:xfrm>
        </p:spPr>
        <p:txBody>
          <a:bodyPr/>
          <a:lstStyle/>
          <a:p>
            <a:r>
              <a:rPr kumimoji="1" lang="en-US" altLang="zh-TW" sz="6000" dirty="0"/>
              <a:t>Introduction of Machine Learning</a:t>
            </a:r>
          </a:p>
        </p:txBody>
      </p:sp>
    </p:spTree>
    <p:extLst>
      <p:ext uri="{BB962C8B-B14F-4D97-AF65-F5344CB8AC3E}">
        <p14:creationId xmlns:p14="http://schemas.microsoft.com/office/powerpoint/2010/main" val="1139156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7513" y="3130712"/>
            <a:ext cx="9756671" cy="834708"/>
          </a:xfrm>
        </p:spPr>
        <p:txBody>
          <a:bodyPr/>
          <a:lstStyle/>
          <a:p>
            <a:pPr algn="ctr"/>
            <a:r>
              <a:rPr kumimoji="1" lang="zh-TW" altLang="en-US" sz="8800" dirty="0"/>
              <a:t>機 器 學 習 </a:t>
            </a:r>
            <a:r>
              <a:rPr kumimoji="1" lang="en-US" altLang="zh-TW" sz="8800" dirty="0"/>
              <a:t>(</a:t>
            </a:r>
            <a:r>
              <a:rPr kumimoji="1" lang="zh-TW" altLang="en-US" sz="8800" dirty="0"/>
              <a:t>下</a:t>
            </a:r>
            <a:r>
              <a:rPr kumimoji="1" lang="en-US" altLang="zh-TW" sz="8800" dirty="0"/>
              <a:t>)</a:t>
            </a:r>
          </a:p>
        </p:txBody>
      </p:sp>
      <p:sp>
        <p:nvSpPr>
          <p:cNvPr id="5" name="文本占位符 4"/>
          <p:cNvSpPr>
            <a:spLocks noGrp="1"/>
          </p:cNvSpPr>
          <p:nvPr>
            <p:ph type="body" sz="quarter" idx="13"/>
          </p:nvPr>
        </p:nvSpPr>
        <p:spPr>
          <a:xfrm>
            <a:off x="1753339" y="4935912"/>
            <a:ext cx="5913553" cy="1511877"/>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講者：夏浩倫</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聯絡信箱：</a:t>
            </a:r>
            <a:r>
              <a:rPr lang="en-US" altLang="zh-TW" sz="2400" dirty="0">
                <a:latin typeface="微軟正黑體" panose="020B0604030504040204" pitchFamily="34" charset="-120"/>
                <a:ea typeface="微軟正黑體" panose="020B0604030504040204" pitchFamily="34" charset="-120"/>
              </a:rPr>
              <a:t>allensha42@gmail.com</a:t>
            </a:r>
            <a:endParaRPr lang="en-US" altLang="zh-TW" sz="2400" dirty="0"/>
          </a:p>
        </p:txBody>
      </p:sp>
    </p:spTree>
    <p:extLst>
      <p:ext uri="{BB962C8B-B14F-4D97-AF65-F5344CB8AC3E}">
        <p14:creationId xmlns:p14="http://schemas.microsoft.com/office/powerpoint/2010/main" val="138591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966038" y="416734"/>
            <a:ext cx="10515599" cy="652366"/>
          </a:xfrm>
        </p:spPr>
        <p:txBody>
          <a:bodyPr/>
          <a:lstStyle/>
          <a:p>
            <a:pPr algn="ctr"/>
            <a:r>
              <a:rPr kumimoji="1" lang="en-US" altLang="zh-TW" sz="5400" dirty="0">
                <a:effectLst/>
              </a:rPr>
              <a:t>Machine Learning process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Picture 2">
            <a:extLst>
              <a:ext uri="{FF2B5EF4-FFF2-40B4-BE49-F238E27FC236}">
                <a16:creationId xmlns:a16="http://schemas.microsoft.com/office/drawing/2014/main" id="{654A6996-BE2B-43E6-B0B0-CBE46F001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946" y="1299024"/>
            <a:ext cx="9897781" cy="507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72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Outline</a:t>
            </a:r>
            <a:endParaRPr kumimoji="1" lang="zh-TW" altLang="en-US" sz="5400" dirty="0">
              <a:effectLst/>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1793631" y="1457941"/>
            <a:ext cx="8522677" cy="40540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Support Vector Classifier (SVC)</a:t>
            </a:r>
          </a:p>
          <a:p>
            <a:pPr>
              <a:lnSpc>
                <a:spcPct val="150000"/>
              </a:lnSpc>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K-nearest neighbor (K-NN)</a:t>
            </a:r>
          </a:p>
          <a:p>
            <a:pPr>
              <a:lnSpc>
                <a:spcPct val="150000"/>
              </a:lnSpc>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Decision Tree</a:t>
            </a:r>
          </a:p>
          <a:p>
            <a:pPr>
              <a:lnSpc>
                <a:spcPct val="150000"/>
              </a:lnSpc>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Model Evaluation</a:t>
            </a:r>
          </a:p>
        </p:txBody>
      </p:sp>
    </p:spTree>
    <p:extLst>
      <p:ext uri="{BB962C8B-B14F-4D97-AF65-F5344CB8AC3E}">
        <p14:creationId xmlns:p14="http://schemas.microsoft.com/office/powerpoint/2010/main" val="717911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a:xfrm>
            <a:off x="4851231" y="2293386"/>
            <a:ext cx="7434554" cy="3714984"/>
          </a:xfrm>
        </p:spPr>
        <p:txBody>
          <a:bodyPr/>
          <a:lstStyle/>
          <a:p>
            <a:r>
              <a:rPr kumimoji="1" lang="en-US" altLang="zh-TW" sz="7200" dirty="0"/>
              <a:t>Support </a:t>
            </a:r>
            <a:br>
              <a:rPr kumimoji="1" lang="en-US" altLang="zh-TW" sz="7200" dirty="0"/>
            </a:br>
            <a:r>
              <a:rPr kumimoji="1" lang="en-US" altLang="zh-TW" sz="7200" dirty="0"/>
              <a:t>Vector Machine</a:t>
            </a:r>
          </a:p>
        </p:txBody>
      </p:sp>
    </p:spTree>
    <p:extLst>
      <p:ext uri="{BB962C8B-B14F-4D97-AF65-F5344CB8AC3E}">
        <p14:creationId xmlns:p14="http://schemas.microsoft.com/office/powerpoint/2010/main" val="350499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593159"/>
            <a:ext cx="10602974" cy="5216813"/>
          </a:xfrm>
          <a:prstGeom prst="rect">
            <a:avLst/>
          </a:prstGeom>
          <a:noFill/>
        </p:spPr>
        <p:txBody>
          <a:bodyPr wrap="square" rtlCol="0">
            <a:spAutoFit/>
          </a:bodyPr>
          <a:lstStyle/>
          <a:p>
            <a:pPr algn="just">
              <a:lnSpc>
                <a:spcPct val="150000"/>
              </a:lnSpc>
            </a:pPr>
            <a:r>
              <a:rPr lang="zh-TW" altLang="en-US" sz="2800" dirty="0">
                <a:latin typeface="微軟正黑體" panose="020B0604030504040204" pitchFamily="34" charset="-120"/>
                <a:ea typeface="微軟正黑體" panose="020B0604030504040204" pitchFamily="34" charset="-120"/>
              </a:rPr>
              <a:t>支撐向量機</a:t>
            </a:r>
            <a:r>
              <a:rPr lang="en-US" altLang="zh-TW" sz="2800" dirty="0">
                <a:latin typeface="微軟正黑體" panose="020B0604030504040204" pitchFamily="34" charset="-120"/>
                <a:ea typeface="微軟正黑體" panose="020B0604030504040204" pitchFamily="34" charset="-120"/>
              </a:rPr>
              <a:t>(Support Vector Machine)</a:t>
            </a:r>
            <a:r>
              <a:rPr lang="zh-TW" altLang="en-US" sz="2800" dirty="0">
                <a:latin typeface="微軟正黑體" panose="020B0604030504040204" pitchFamily="34" charset="-120"/>
                <a:ea typeface="微軟正黑體" panose="020B0604030504040204" pitchFamily="34" charset="-120"/>
              </a:rPr>
              <a:t>是一種很強的監督式學習演算法，可以用於分類和回歸分析，根據輸入的數據不同可做不同的模型，因此命名方式也不同。</a:t>
            </a:r>
            <a:endParaRPr lang="en-US" altLang="zh-TW" sz="2800" dirty="0">
              <a:latin typeface="微軟正黑體" panose="020B0604030504040204" pitchFamily="34" charset="-120"/>
              <a:ea typeface="微軟正黑體" panose="020B0604030504040204" pitchFamily="34" charset="-120"/>
            </a:endParaRPr>
          </a:p>
          <a:p>
            <a:pPr algn="just">
              <a:lnSpc>
                <a:spcPct val="150000"/>
              </a:lnSpc>
            </a:pPr>
            <a:endParaRPr lang="en-US" altLang="zh-TW" sz="1200" dirty="0">
              <a:latin typeface="微軟正黑體" panose="020B0604030504040204" pitchFamily="34" charset="-120"/>
              <a:ea typeface="微軟正黑體" panose="020B0604030504040204" pitchFamily="34" charset="-120"/>
            </a:endParaRPr>
          </a:p>
          <a:p>
            <a:pPr marL="457200" indent="-457200" algn="just">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SVM</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Support Vector Machine </a:t>
            </a:r>
            <a:r>
              <a:rPr lang="zh-TW" altLang="en-US" sz="2800" dirty="0">
                <a:latin typeface="微軟正黑體" panose="020B0604030504040204" pitchFamily="34" charset="-120"/>
                <a:ea typeface="微軟正黑體" panose="020B0604030504040204" pitchFamily="34" charset="-120"/>
              </a:rPr>
              <a:t>支持向量機</a:t>
            </a:r>
          </a:p>
          <a:p>
            <a:pPr marL="457200" indent="-457200" algn="just">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SVC</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Support Vector Classification</a:t>
            </a:r>
            <a:r>
              <a:rPr lang="zh-TW" altLang="en-US" sz="2800" dirty="0">
                <a:latin typeface="微軟正黑體" panose="020B0604030504040204" pitchFamily="34" charset="-120"/>
                <a:ea typeface="微軟正黑體" panose="020B0604030504040204" pitchFamily="34" charset="-120"/>
              </a:rPr>
              <a:t>支持向量機用於分類</a:t>
            </a:r>
          </a:p>
          <a:p>
            <a:pPr marL="457200" indent="-457200" algn="just">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SVR</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Support Vector Regression</a:t>
            </a:r>
            <a:r>
              <a:rPr lang="zh-TW" altLang="en-US" sz="2800" dirty="0">
                <a:latin typeface="微軟正黑體" panose="020B0604030504040204" pitchFamily="34" charset="-120"/>
                <a:ea typeface="微軟正黑體" panose="020B0604030504040204" pitchFamily="34" charset="-120"/>
              </a:rPr>
              <a:t>是支持向量機用於迴歸分析</a:t>
            </a:r>
          </a:p>
          <a:p>
            <a:pPr algn="l">
              <a:lnSpc>
                <a:spcPct val="150000"/>
              </a:lnSpc>
            </a:pPr>
            <a:br>
              <a:rPr lang="zh-TW" altLang="en-US" dirty="0"/>
            </a:br>
            <a:endParaRPr lang="zh-TW" altLang="en-US" dirty="0"/>
          </a:p>
        </p:txBody>
      </p:sp>
    </p:spTree>
    <p:extLst>
      <p:ext uri="{BB962C8B-B14F-4D97-AF65-F5344CB8AC3E}">
        <p14:creationId xmlns:p14="http://schemas.microsoft.com/office/powerpoint/2010/main" val="855735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A5F24809-D3A9-43B7-8EFA-A63844916E1E}"/>
              </a:ext>
            </a:extLst>
          </p:cNvPr>
          <p:cNvSpPr txBox="1"/>
          <p:nvPr/>
        </p:nvSpPr>
        <p:spPr>
          <a:xfrm>
            <a:off x="801209" y="1468512"/>
            <a:ext cx="2696592" cy="1107996"/>
          </a:xfrm>
          <a:prstGeom prst="rect">
            <a:avLst/>
          </a:prstGeom>
          <a:noFill/>
        </p:spPr>
        <p:txBody>
          <a:bodyPr wrap="square">
            <a:spAutoFit/>
          </a:bodyPr>
          <a:lstStyle/>
          <a:p>
            <a:r>
              <a:rPr lang="en-US" sz="2200" dirty="0">
                <a:latin typeface="微軟正黑體" panose="020B0604030504040204" pitchFamily="34" charset="-120"/>
                <a:ea typeface="微軟正黑體" panose="020B0604030504040204" pitchFamily="34" charset="-120"/>
              </a:rPr>
              <a:t>SVC </a:t>
            </a:r>
            <a:r>
              <a:rPr lang="zh-TW" altLang="en-US" sz="2200" dirty="0">
                <a:latin typeface="微軟正黑體" panose="020B0604030504040204" pitchFamily="34" charset="-120"/>
                <a:ea typeface="微軟正黑體" panose="020B0604030504040204" pitchFamily="34" charset="-120"/>
              </a:rPr>
              <a:t>是如何運作 </a:t>
            </a:r>
            <a:r>
              <a:rPr lang="en-US" altLang="zh-TW" sz="2200" dirty="0">
                <a:latin typeface="微軟正黑體" panose="020B0604030504040204" pitchFamily="34" charset="-120"/>
                <a:ea typeface="微軟正黑體" panose="020B0604030504040204" pitchFamily="34" charset="-120"/>
              </a:rPr>
              <a:t>?</a:t>
            </a:r>
          </a:p>
          <a:p>
            <a:endParaRPr lang="en-US" altLang="zh-TW" sz="22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 </a:t>
            </a:r>
            <a:endParaRPr lang="en-US" sz="2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E339942B-F280-4DEC-AB71-381699FAC6E2}"/>
              </a:ext>
            </a:extLst>
          </p:cNvPr>
          <p:cNvPicPr>
            <a:picLocks noChangeAspect="1"/>
          </p:cNvPicPr>
          <p:nvPr/>
        </p:nvPicPr>
        <p:blipFill>
          <a:blip r:embed="rId3"/>
          <a:stretch>
            <a:fillRect/>
          </a:stretch>
        </p:blipFill>
        <p:spPr>
          <a:xfrm>
            <a:off x="2702164" y="1898224"/>
            <a:ext cx="6995214" cy="2984520"/>
          </a:xfrm>
          <a:prstGeom prst="rect">
            <a:avLst/>
          </a:prstGeom>
        </p:spPr>
      </p:pic>
      <p:sp>
        <p:nvSpPr>
          <p:cNvPr id="19" name="文字方塊 18">
            <a:extLst>
              <a:ext uri="{FF2B5EF4-FFF2-40B4-BE49-F238E27FC236}">
                <a16:creationId xmlns:a16="http://schemas.microsoft.com/office/drawing/2014/main" id="{0B9F9F7E-B8F5-48E7-87D1-08A0032F7AE8}"/>
              </a:ext>
            </a:extLst>
          </p:cNvPr>
          <p:cNvSpPr txBox="1"/>
          <p:nvPr/>
        </p:nvSpPr>
        <p:spPr>
          <a:xfrm>
            <a:off x="864440" y="5147899"/>
            <a:ext cx="10379624" cy="1107996"/>
          </a:xfrm>
          <a:prstGeom prst="rect">
            <a:avLst/>
          </a:prstGeom>
          <a:noFill/>
        </p:spPr>
        <p:txBody>
          <a:bodyPr wrap="square">
            <a:spAutoFit/>
          </a:bodyPr>
          <a:lstStyle/>
          <a:p>
            <a:r>
              <a:rPr lang="en-US" sz="2200" dirty="0">
                <a:latin typeface="微軟正黑體" panose="020B0604030504040204" pitchFamily="34" charset="-120"/>
                <a:ea typeface="微軟正黑體" panose="020B0604030504040204" pitchFamily="34" charset="-120"/>
              </a:rPr>
              <a:t>SVC </a:t>
            </a:r>
            <a:r>
              <a:rPr lang="zh-TW" altLang="en-US" sz="2200" dirty="0">
                <a:latin typeface="微軟正黑體" panose="020B0604030504040204" pitchFamily="34" charset="-120"/>
                <a:ea typeface="微軟正黑體" panose="020B0604030504040204" pitchFamily="34" charset="-120"/>
              </a:rPr>
              <a:t>的目標就是要切割出一個分界線，讓兩類東西被分開。但要如何找到分界線</a:t>
            </a:r>
            <a:r>
              <a:rPr lang="en-US" altLang="zh-TW" sz="2200" dirty="0">
                <a:latin typeface="微軟正黑體" panose="020B0604030504040204" pitchFamily="34" charset="-120"/>
                <a:ea typeface="微軟正黑體" panose="020B0604030504040204" pitchFamily="34" charset="-120"/>
              </a:rPr>
              <a:t>?</a:t>
            </a:r>
          </a:p>
          <a:p>
            <a:r>
              <a:rPr lang="zh-TW" altLang="en-US" sz="2200" dirty="0">
                <a:latin typeface="微軟正黑體" panose="020B0604030504040204" pitchFamily="34" charset="-120"/>
                <a:ea typeface="微軟正黑體" panose="020B0604030504040204" pitchFamily="34" charset="-120"/>
              </a:rPr>
              <a:t>找兩個點中間切一半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兩邊一樣長</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，每一個半邊都叫一個 </a:t>
            </a:r>
            <a:r>
              <a:rPr lang="en-US" altLang="zh-TW" sz="2200" dirty="0">
                <a:latin typeface="微軟正黑體" panose="020B0604030504040204" pitchFamily="34" charset="-120"/>
                <a:ea typeface="微軟正黑體" panose="020B0604030504040204" pitchFamily="34" charset="-120"/>
              </a:rPr>
              <a:t>margin</a:t>
            </a:r>
            <a:r>
              <a:rPr lang="zh-TW" altLang="en-US" sz="2200" dirty="0">
                <a:latin typeface="微軟正黑體" panose="020B0604030504040204" pitchFamily="34" charset="-120"/>
                <a:ea typeface="微軟正黑體" panose="020B0604030504040204" pitchFamily="34" charset="-120"/>
              </a:rPr>
              <a:t>，目標要使 </a:t>
            </a:r>
            <a:r>
              <a:rPr lang="en-US" altLang="zh-TW" sz="2200" dirty="0">
                <a:latin typeface="微軟正黑體" panose="020B0604030504040204" pitchFamily="34" charset="-120"/>
                <a:ea typeface="微軟正黑體" panose="020B0604030504040204" pitchFamily="34" charset="-120"/>
              </a:rPr>
              <a:t>margin </a:t>
            </a:r>
            <a:r>
              <a:rPr lang="zh-TW" altLang="en-US" sz="2200" dirty="0">
                <a:latin typeface="微軟正黑體" panose="020B0604030504040204" pitchFamily="34" charset="-120"/>
                <a:ea typeface="微軟正黑體" panose="020B0604030504040204" pitchFamily="34" charset="-120"/>
              </a:rPr>
              <a:t>最大。</a:t>
            </a:r>
            <a:r>
              <a:rPr lang="en-US" altLang="zh-TW" sz="2200" dirty="0">
                <a:latin typeface="微軟正黑體" panose="020B0604030504040204" pitchFamily="34" charset="-120"/>
                <a:ea typeface="微軟正黑體" panose="020B0604030504040204" pitchFamily="34" charset="-120"/>
              </a:rPr>
              <a:t>Margin </a:t>
            </a:r>
            <a:r>
              <a:rPr lang="zh-TW" altLang="en-US" sz="2200" dirty="0">
                <a:latin typeface="微軟正黑體" panose="020B0604030504040204" pitchFamily="34" charset="-120"/>
                <a:ea typeface="微軟正黑體" panose="020B0604030504040204" pitchFamily="34" charset="-120"/>
              </a:rPr>
              <a:t>最大代表這條分界線是可以把兩類東西分的最乾淨的。</a:t>
            </a:r>
            <a:endParaRPr lang="en-US" sz="2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95988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537968"/>
          </a:xfrm>
          <a:prstGeom prst="rect">
            <a:avLst/>
          </a:prstGeom>
          <a:noFill/>
        </p:spPr>
        <p:txBody>
          <a:bodyPr wrap="square" rtlCol="0">
            <a:spAutoFit/>
          </a:bodyPr>
          <a:lstStyle/>
          <a:p>
            <a:pPr algn="just">
              <a:lnSpc>
                <a:spcPct val="150000"/>
              </a:lnSpc>
            </a:pPr>
            <a:r>
              <a:rPr lang="zh-TW" altLang="en-US" sz="2200" dirty="0">
                <a:latin typeface="微軟正黑體" panose="020B0604030504040204" pitchFamily="34" charset="-120"/>
                <a:ea typeface="微軟正黑體" panose="020B0604030504040204" pitchFamily="34" charset="-120"/>
              </a:rPr>
              <a:t>二維 </a:t>
            </a:r>
            <a:r>
              <a:rPr lang="en-US" altLang="zh-TW" sz="2200" dirty="0">
                <a:latin typeface="微軟正黑體" panose="020B0604030504040204" pitchFamily="34" charset="-120"/>
                <a:ea typeface="微軟正黑體" panose="020B0604030504040204" pitchFamily="34" charset="-120"/>
              </a:rPr>
              <a:t>SVC</a:t>
            </a:r>
          </a:p>
        </p:txBody>
      </p:sp>
      <p:pic>
        <p:nvPicPr>
          <p:cNvPr id="18" name="圖片 17">
            <a:extLst>
              <a:ext uri="{FF2B5EF4-FFF2-40B4-BE49-F238E27FC236}">
                <a16:creationId xmlns:a16="http://schemas.microsoft.com/office/drawing/2014/main" id="{0225F94F-132A-47EE-B200-6F92244793F7}"/>
              </a:ext>
            </a:extLst>
          </p:cNvPr>
          <p:cNvPicPr>
            <a:picLocks noChangeAspect="1"/>
          </p:cNvPicPr>
          <p:nvPr/>
        </p:nvPicPr>
        <p:blipFill>
          <a:blip r:embed="rId3"/>
          <a:stretch>
            <a:fillRect/>
          </a:stretch>
        </p:blipFill>
        <p:spPr>
          <a:xfrm>
            <a:off x="2340420" y="2286681"/>
            <a:ext cx="7006910" cy="3417563"/>
          </a:xfrm>
          <a:prstGeom prst="rect">
            <a:avLst/>
          </a:prstGeom>
        </p:spPr>
      </p:pic>
    </p:spTree>
    <p:extLst>
      <p:ext uri="{BB962C8B-B14F-4D97-AF65-F5344CB8AC3E}">
        <p14:creationId xmlns:p14="http://schemas.microsoft.com/office/powerpoint/2010/main" val="3346245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2215991"/>
          </a:xfrm>
          <a:prstGeom prst="rect">
            <a:avLst/>
          </a:prstGeom>
          <a:noFill/>
        </p:spPr>
        <p:txBody>
          <a:bodyPr wrap="square" rtlCol="0">
            <a:spAutoFit/>
          </a:bodyPr>
          <a:lstStyle/>
          <a:p>
            <a:pPr algn="just">
              <a:lnSpc>
                <a:spcPct val="150000"/>
              </a:lnSpc>
            </a:pPr>
            <a:r>
              <a:rPr lang="zh-TW" altLang="en-US" sz="2800" dirty="0">
                <a:latin typeface="微軟正黑體" panose="020B0604030504040204" pitchFamily="34" charset="-120"/>
                <a:ea typeface="微軟正黑體" panose="020B0604030504040204" pitchFamily="34" charset="-120"/>
              </a:rPr>
              <a:t>超平面</a:t>
            </a:r>
            <a:r>
              <a:rPr lang="en-US" altLang="zh-TW" sz="2800" dirty="0">
                <a:latin typeface="微軟正黑體" panose="020B0604030504040204" pitchFamily="34" charset="-120"/>
                <a:ea typeface="微軟正黑體" panose="020B0604030504040204" pitchFamily="34" charset="-120"/>
              </a:rPr>
              <a:t>Hyperplanes</a:t>
            </a:r>
            <a:r>
              <a:rPr lang="zh-TW" altLang="en-US" sz="2800" dirty="0">
                <a:latin typeface="微軟正黑體" panose="020B0604030504040204" pitchFamily="34" charset="-120"/>
                <a:ea typeface="微軟正黑體" panose="020B0604030504040204" pitchFamily="34" charset="-120"/>
              </a:rPr>
              <a:t>：能幫助區分資料點的</a:t>
            </a:r>
            <a:r>
              <a:rPr lang="zh-TW" altLang="en-US" sz="2800" b="1" dirty="0">
                <a:solidFill>
                  <a:srgbClr val="FF0000"/>
                </a:solidFill>
                <a:latin typeface="微軟正黑體" panose="020B0604030504040204" pitchFamily="34" charset="-120"/>
                <a:ea typeface="微軟正黑體" panose="020B0604030504040204" pitchFamily="34" charset="-120"/>
              </a:rPr>
              <a:t>決策邊界</a:t>
            </a:r>
            <a:r>
              <a:rPr lang="zh-TW" altLang="en-US" sz="2800" dirty="0">
                <a:latin typeface="微軟正黑體" panose="020B0604030504040204" pitchFamily="34" charset="-120"/>
                <a:ea typeface="微軟正黑體" panose="020B0604030504040204" pitchFamily="34" charset="-120"/>
              </a:rPr>
              <a:t>，其中超平面的維度取決於特徵數量。</a:t>
            </a:r>
            <a:endParaRPr lang="en-US" altLang="zh-TW" sz="1200" dirty="0">
              <a:latin typeface="微軟正黑體" panose="020B0604030504040204" pitchFamily="34" charset="-120"/>
              <a:ea typeface="微軟正黑體" panose="020B0604030504040204" pitchFamily="34" charset="-120"/>
            </a:endParaRPr>
          </a:p>
          <a:p>
            <a:pPr algn="l">
              <a:lnSpc>
                <a:spcPct val="150000"/>
              </a:lnSpc>
            </a:pPr>
            <a:br>
              <a:rPr lang="zh-TW" altLang="en-US" dirty="0"/>
            </a:br>
            <a:endParaRPr lang="zh-TW" altLang="en-US" dirty="0"/>
          </a:p>
        </p:txBody>
      </p:sp>
      <p:pic>
        <p:nvPicPr>
          <p:cNvPr id="19" name="圖片 18">
            <a:extLst>
              <a:ext uri="{FF2B5EF4-FFF2-40B4-BE49-F238E27FC236}">
                <a16:creationId xmlns:a16="http://schemas.microsoft.com/office/drawing/2014/main" id="{2146D57F-F694-4988-801F-18BF62F9FE8A}"/>
              </a:ext>
            </a:extLst>
          </p:cNvPr>
          <p:cNvPicPr>
            <a:picLocks noChangeAspect="1"/>
          </p:cNvPicPr>
          <p:nvPr/>
        </p:nvPicPr>
        <p:blipFill>
          <a:blip r:embed="rId3"/>
          <a:stretch>
            <a:fillRect/>
          </a:stretch>
        </p:blipFill>
        <p:spPr>
          <a:xfrm>
            <a:off x="2016369" y="2741401"/>
            <a:ext cx="7639587" cy="3621182"/>
          </a:xfrm>
          <a:prstGeom prst="rect">
            <a:avLst/>
          </a:prstGeom>
        </p:spPr>
      </p:pic>
    </p:spTree>
    <p:extLst>
      <p:ext uri="{BB962C8B-B14F-4D97-AF65-F5344CB8AC3E}">
        <p14:creationId xmlns:p14="http://schemas.microsoft.com/office/powerpoint/2010/main" val="1550467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2862322"/>
          </a:xfrm>
          <a:prstGeom prst="rect">
            <a:avLst/>
          </a:prstGeom>
          <a:noFill/>
        </p:spPr>
        <p:txBody>
          <a:bodyPr wrap="square" rtlCol="0">
            <a:spAutoFit/>
          </a:bodyPr>
          <a:lstStyle/>
          <a:p>
            <a:pPr algn="just">
              <a:lnSpc>
                <a:spcPct val="150000"/>
              </a:lnSpc>
            </a:pPr>
            <a:r>
              <a:rPr lang="zh-TW" altLang="en-US" sz="2800" dirty="0">
                <a:latin typeface="微軟正黑體" panose="020B0604030504040204" pitchFamily="34" charset="-120"/>
                <a:ea typeface="微軟正黑體" panose="020B0604030504040204" pitchFamily="34" charset="-120"/>
              </a:rPr>
              <a:t>支撐向量</a:t>
            </a:r>
            <a:r>
              <a:rPr lang="en-US" altLang="zh-TW" sz="2800" dirty="0">
                <a:latin typeface="微軟正黑體" panose="020B0604030504040204" pitchFamily="34" charset="-120"/>
                <a:ea typeface="微軟正黑體" panose="020B0604030504040204" pitchFamily="34" charset="-120"/>
              </a:rPr>
              <a:t>Support Vector</a:t>
            </a:r>
            <a:r>
              <a:rPr lang="zh-TW" altLang="en-US" sz="2800" dirty="0">
                <a:latin typeface="微軟正黑體" panose="020B0604030504040204" pitchFamily="34" charset="-120"/>
                <a:ea typeface="微軟正黑體" panose="020B0604030504040204" pitchFamily="34" charset="-120"/>
              </a:rPr>
              <a:t>：距離超平面</a:t>
            </a:r>
            <a:r>
              <a:rPr lang="zh-TW" altLang="en-US" sz="2800" dirty="0">
                <a:solidFill>
                  <a:srgbClr val="FF0000"/>
                </a:solidFill>
                <a:latin typeface="微軟正黑體" panose="020B0604030504040204" pitchFamily="34" charset="-120"/>
                <a:ea typeface="微軟正黑體" panose="020B0604030504040204" pitchFamily="34" charset="-120"/>
              </a:rPr>
              <a:t>最近</a:t>
            </a:r>
            <a:r>
              <a:rPr lang="zh-TW" altLang="en-US" sz="2800" dirty="0">
                <a:latin typeface="微軟正黑體" panose="020B0604030504040204" pitchFamily="34" charset="-120"/>
                <a:ea typeface="微軟正黑體" panose="020B0604030504040204" pitchFamily="34" charset="-120"/>
              </a:rPr>
              <a:t>且對超平面</a:t>
            </a:r>
            <a:r>
              <a:rPr lang="zh-TW" altLang="en-US" sz="2800" dirty="0">
                <a:solidFill>
                  <a:srgbClr val="FF0000"/>
                </a:solidFill>
                <a:latin typeface="微軟正黑體" panose="020B0604030504040204" pitchFamily="34" charset="-120"/>
                <a:ea typeface="微軟正黑體" panose="020B0604030504040204" pitchFamily="34" charset="-120"/>
              </a:rPr>
              <a:t>方位</a:t>
            </a:r>
            <a:r>
              <a:rPr lang="zh-TW" altLang="en-US" sz="2800" dirty="0">
                <a:latin typeface="微軟正黑體" panose="020B0604030504040204" pitchFamily="34" charset="-120"/>
                <a:ea typeface="微軟正黑體" panose="020B0604030504040204" pitchFamily="34" charset="-120"/>
              </a:rPr>
              <a:t>有影響的資料點，使用支撐向量可以最大化餘裕，並幫助我們建立所要的</a:t>
            </a:r>
            <a:r>
              <a:rPr lang="en-US" altLang="zh-TW" sz="2800" dirty="0">
                <a:latin typeface="微軟正黑體" panose="020B0604030504040204" pitchFamily="34" charset="-120"/>
                <a:ea typeface="微軟正黑體" panose="020B0604030504040204" pitchFamily="34" charset="-120"/>
              </a:rPr>
              <a:t>SVC</a:t>
            </a:r>
            <a:r>
              <a:rPr lang="zh-TW" altLang="en-US" sz="2800" dirty="0">
                <a:latin typeface="微軟正黑體" panose="020B0604030504040204" pitchFamily="34" charset="-120"/>
                <a:ea typeface="微軟正黑體" panose="020B0604030504040204" pitchFamily="34" charset="-120"/>
              </a:rPr>
              <a:t>。</a:t>
            </a:r>
          </a:p>
          <a:p>
            <a:pPr algn="l">
              <a:lnSpc>
                <a:spcPct val="150000"/>
              </a:lnSpc>
            </a:pPr>
            <a:br>
              <a:rPr lang="zh-TW" altLang="en-US" dirty="0"/>
            </a:br>
            <a:endParaRPr lang="zh-TW" altLang="en-US" dirty="0"/>
          </a:p>
        </p:txBody>
      </p:sp>
      <p:pic>
        <p:nvPicPr>
          <p:cNvPr id="18" name="圖片 17">
            <a:extLst>
              <a:ext uri="{FF2B5EF4-FFF2-40B4-BE49-F238E27FC236}">
                <a16:creationId xmlns:a16="http://schemas.microsoft.com/office/drawing/2014/main" id="{424308CF-DCD2-4340-9D15-53F57639944F}"/>
              </a:ext>
            </a:extLst>
          </p:cNvPr>
          <p:cNvPicPr>
            <a:picLocks noChangeAspect="1"/>
          </p:cNvPicPr>
          <p:nvPr/>
        </p:nvPicPr>
        <p:blipFill>
          <a:blip r:embed="rId3"/>
          <a:stretch>
            <a:fillRect/>
          </a:stretch>
        </p:blipFill>
        <p:spPr>
          <a:xfrm>
            <a:off x="2203938" y="2864969"/>
            <a:ext cx="7233139" cy="3478597"/>
          </a:xfrm>
          <a:prstGeom prst="rect">
            <a:avLst/>
          </a:prstGeom>
        </p:spPr>
      </p:pic>
    </p:spTree>
    <p:extLst>
      <p:ext uri="{BB962C8B-B14F-4D97-AF65-F5344CB8AC3E}">
        <p14:creationId xmlns:p14="http://schemas.microsoft.com/office/powerpoint/2010/main" val="390012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02A31621-7392-41D3-A845-5AC89636519D}"/>
              </a:ext>
            </a:extLst>
          </p:cNvPr>
          <p:cNvPicPr>
            <a:picLocks noChangeAspect="1"/>
          </p:cNvPicPr>
          <p:nvPr/>
        </p:nvPicPr>
        <p:blipFill>
          <a:blip r:embed="rId3"/>
          <a:stretch>
            <a:fillRect/>
          </a:stretch>
        </p:blipFill>
        <p:spPr>
          <a:xfrm>
            <a:off x="1924050" y="1938799"/>
            <a:ext cx="8343900" cy="1400175"/>
          </a:xfrm>
          <a:prstGeom prst="rect">
            <a:avLst/>
          </a:prstGeom>
        </p:spPr>
      </p:pic>
      <p:sp>
        <p:nvSpPr>
          <p:cNvPr id="18" name="文字方塊 17">
            <a:extLst>
              <a:ext uri="{FF2B5EF4-FFF2-40B4-BE49-F238E27FC236}">
                <a16:creationId xmlns:a16="http://schemas.microsoft.com/office/drawing/2014/main" id="{D7BA0BF2-72C8-482B-9B24-0E32600BCD9B}"/>
              </a:ext>
            </a:extLst>
          </p:cNvPr>
          <p:cNvSpPr txBox="1"/>
          <p:nvPr/>
        </p:nvSpPr>
        <p:spPr>
          <a:xfrm>
            <a:off x="6163322" y="3399693"/>
            <a:ext cx="1791070"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要切在這裡嗎</a:t>
            </a:r>
            <a:r>
              <a:rPr lang="en-US" altLang="zh-TW" dirty="0">
                <a:latin typeface="微軟正黑體" panose="020B0604030504040204" pitchFamily="34" charset="-120"/>
                <a:ea typeface="微軟正黑體" panose="020B0604030504040204" pitchFamily="34" charset="-120"/>
              </a:rPr>
              <a:t>?</a:t>
            </a:r>
            <a:endParaRPr lang="en-US" dirty="0"/>
          </a:p>
        </p:txBody>
      </p:sp>
      <p:sp>
        <p:nvSpPr>
          <p:cNvPr id="19" name="文字方塊 18">
            <a:extLst>
              <a:ext uri="{FF2B5EF4-FFF2-40B4-BE49-F238E27FC236}">
                <a16:creationId xmlns:a16="http://schemas.microsoft.com/office/drawing/2014/main" id="{BE112C52-A618-4325-ADF5-ED7DA1F80A55}"/>
              </a:ext>
            </a:extLst>
          </p:cNvPr>
          <p:cNvSpPr txBox="1"/>
          <p:nvPr/>
        </p:nvSpPr>
        <p:spPr>
          <a:xfrm>
            <a:off x="3042637" y="4031274"/>
            <a:ext cx="4725325"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這樣會導致模型有很高的機率把錯分成紅色</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所以該怎麼辦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dirty="0"/>
          </a:p>
        </p:txBody>
      </p:sp>
    </p:spTree>
    <p:extLst>
      <p:ext uri="{BB962C8B-B14F-4D97-AF65-F5344CB8AC3E}">
        <p14:creationId xmlns:p14="http://schemas.microsoft.com/office/powerpoint/2010/main" val="320447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Introduction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20" name="Picture 4">
            <a:extLst>
              <a:ext uri="{FF2B5EF4-FFF2-40B4-BE49-F238E27FC236}">
                <a16:creationId xmlns:a16="http://schemas.microsoft.com/office/drawing/2014/main" id="{BE094B5F-A14E-4C82-A00B-769C8D79A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51" y="1278405"/>
            <a:ext cx="10190422" cy="559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76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1">
                    <a:lumMod val="75000"/>
                  </a:schemeClr>
                </a:solidFill>
                <a:effectLst/>
              </a:rPr>
              <a:t>Support Vector Machine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46EDB2DD-A48F-43AA-A51E-0E74914C2F4A}"/>
              </a:ext>
            </a:extLst>
          </p:cNvPr>
          <p:cNvPicPr>
            <a:picLocks noChangeAspect="1"/>
          </p:cNvPicPr>
          <p:nvPr/>
        </p:nvPicPr>
        <p:blipFill>
          <a:blip r:embed="rId3"/>
          <a:stretch>
            <a:fillRect/>
          </a:stretch>
        </p:blipFill>
        <p:spPr>
          <a:xfrm>
            <a:off x="1957387" y="1552575"/>
            <a:ext cx="8277225" cy="1876425"/>
          </a:xfrm>
          <a:prstGeom prst="rect">
            <a:avLst/>
          </a:prstGeom>
        </p:spPr>
      </p:pic>
      <p:sp>
        <p:nvSpPr>
          <p:cNvPr id="18" name="文字方塊 17">
            <a:extLst>
              <a:ext uri="{FF2B5EF4-FFF2-40B4-BE49-F238E27FC236}">
                <a16:creationId xmlns:a16="http://schemas.microsoft.com/office/drawing/2014/main" id="{2D5253DB-CFF6-40EB-809B-7AD0AFEB434E}"/>
              </a:ext>
            </a:extLst>
          </p:cNvPr>
          <p:cNvSpPr txBox="1"/>
          <p:nvPr/>
        </p:nvSpPr>
        <p:spPr>
          <a:xfrm>
            <a:off x="1957387" y="4005642"/>
            <a:ext cx="7437269"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利用 </a:t>
            </a:r>
            <a:r>
              <a:rPr lang="en-US" altLang="zh-TW" dirty="0">
                <a:latin typeface="微軟正黑體" panose="020B0604030504040204" pitchFamily="34" charset="-120"/>
                <a:ea typeface="微軟正黑體" panose="020B0604030504040204" pitchFamily="34" charset="-120"/>
              </a:rPr>
              <a:t>cross validation </a:t>
            </a:r>
            <a:r>
              <a:rPr lang="zh-TW" altLang="en-US" dirty="0">
                <a:latin typeface="微軟正黑體" panose="020B0604030504040204" pitchFamily="34" charset="-120"/>
                <a:ea typeface="微軟正黑體" panose="020B0604030504040204" pitchFamily="34" charset="-120"/>
              </a:rPr>
              <a:t>的方式來回測試，找出出錯最少的那個分界線。這條分界線就叫做 </a:t>
            </a:r>
            <a:r>
              <a:rPr lang="en-US" altLang="zh-TW" dirty="0">
                <a:latin typeface="微軟正黑體" panose="020B0604030504040204" pitchFamily="34" charset="-120"/>
                <a:ea typeface="微軟正黑體" panose="020B0604030504040204" pitchFamily="34" charset="-120"/>
              </a:rPr>
              <a:t>Support Vector Classifier</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999CB1A6-DED5-4BDB-932E-9DAED2CFAA64}"/>
              </a:ext>
            </a:extLst>
          </p:cNvPr>
          <p:cNvSpPr txBox="1"/>
          <p:nvPr/>
        </p:nvSpPr>
        <p:spPr>
          <a:xfrm>
            <a:off x="5142390" y="2989100"/>
            <a:ext cx="1560251" cy="369332"/>
          </a:xfrm>
          <a:prstGeom prst="rect">
            <a:avLst/>
          </a:prstGeom>
          <a:noFill/>
        </p:spPr>
        <p:txBody>
          <a:bodyPr wrap="square">
            <a:spAutoFit/>
          </a:bodyPr>
          <a:lstStyle/>
          <a:p>
            <a:r>
              <a:rPr lang="en-US" dirty="0">
                <a:latin typeface="微軟正黑體" panose="020B0604030504040204" pitchFamily="34" charset="-120"/>
                <a:ea typeface="微軟正黑體" panose="020B0604030504040204" pitchFamily="34" charset="-120"/>
              </a:rPr>
              <a:t>soft margin</a:t>
            </a:r>
            <a:endParaRPr lang="en-US" dirty="0"/>
          </a:p>
        </p:txBody>
      </p:sp>
      <p:sp>
        <p:nvSpPr>
          <p:cNvPr id="20" name="文字方塊 19">
            <a:extLst>
              <a:ext uri="{FF2B5EF4-FFF2-40B4-BE49-F238E27FC236}">
                <a16:creationId xmlns:a16="http://schemas.microsoft.com/office/drawing/2014/main" id="{620FD2A6-9C47-4D4E-B32A-EA52B66EF4E5}"/>
              </a:ext>
            </a:extLst>
          </p:cNvPr>
          <p:cNvSpPr txBox="1"/>
          <p:nvPr/>
        </p:nvSpPr>
        <p:spPr>
          <a:xfrm>
            <a:off x="6702641" y="3279618"/>
            <a:ext cx="1560251" cy="369332"/>
          </a:xfrm>
          <a:prstGeom prst="rect">
            <a:avLst/>
          </a:prstGeom>
          <a:noFill/>
        </p:spPr>
        <p:txBody>
          <a:bodyPr wrap="square">
            <a:spAutoFit/>
          </a:bodyPr>
          <a:lstStyle/>
          <a:p>
            <a:r>
              <a:rPr lang="en-US" dirty="0">
                <a:latin typeface="微軟正黑體" panose="020B0604030504040204" pitchFamily="34" charset="-120"/>
                <a:ea typeface="微軟正黑體" panose="020B0604030504040204" pitchFamily="34" charset="-120"/>
              </a:rPr>
              <a:t>soft margin</a:t>
            </a:r>
            <a:endParaRPr lang="en-US" dirty="0"/>
          </a:p>
        </p:txBody>
      </p:sp>
    </p:spTree>
    <p:extLst>
      <p:ext uri="{BB962C8B-B14F-4D97-AF65-F5344CB8AC3E}">
        <p14:creationId xmlns:p14="http://schemas.microsoft.com/office/powerpoint/2010/main" val="1457158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1800493"/>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假設現在我們要將以下兩種不同顏色的球分開，我們可能會這樣切開兩種顏色的球 。</a:t>
            </a:r>
            <a:br>
              <a:rPr lang="zh-TW" altLang="en-US" dirty="0"/>
            </a:br>
            <a:endParaRPr lang="zh-TW" altLang="en-US" dirty="0"/>
          </a:p>
        </p:txBody>
      </p:sp>
      <p:grpSp>
        <p:nvGrpSpPr>
          <p:cNvPr id="2" name="群組 1"/>
          <p:cNvGrpSpPr/>
          <p:nvPr/>
        </p:nvGrpSpPr>
        <p:grpSpPr>
          <a:xfrm>
            <a:off x="1895511" y="2868721"/>
            <a:ext cx="2219858" cy="675229"/>
            <a:chOff x="1924893" y="3086922"/>
            <a:chExt cx="2219858" cy="675229"/>
          </a:xfrm>
        </p:grpSpPr>
        <p:sp>
          <p:nvSpPr>
            <p:cNvPr id="19" name="矩形: 圓角 8">
              <a:extLst>
                <a:ext uri="{FF2B5EF4-FFF2-40B4-BE49-F238E27FC236}">
                  <a16:creationId xmlns:a16="http://schemas.microsoft.com/office/drawing/2014/main" id="{35853206-AF22-409D-93A1-D8CAFB981DE7}"/>
                </a:ext>
              </a:extLst>
            </p:cNvPr>
            <p:cNvSpPr/>
            <p:nvPr/>
          </p:nvSpPr>
          <p:spPr>
            <a:xfrm>
              <a:off x="1924893" y="3086922"/>
              <a:ext cx="2067076" cy="6752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a:extLst>
                <a:ext uri="{FF2B5EF4-FFF2-40B4-BE49-F238E27FC236}">
                  <a16:creationId xmlns:a16="http://schemas.microsoft.com/office/drawing/2014/main" id="{D98E46D2-8E6F-4CB9-BA46-7E9C26A468C5}"/>
                </a:ext>
              </a:extLst>
            </p:cNvPr>
            <p:cNvSpPr/>
            <p:nvPr/>
          </p:nvSpPr>
          <p:spPr>
            <a:xfrm>
              <a:off x="2077675" y="3127487"/>
              <a:ext cx="2067076" cy="584775"/>
            </a:xfrm>
            <a:prstGeom prst="rect">
              <a:avLst/>
            </a:prstGeom>
          </p:spPr>
          <p:txBody>
            <a:bodyPr wrap="square">
              <a:spAutoFit/>
            </a:bodyPr>
            <a:lstStyle/>
            <a:p>
              <a:r>
                <a:rPr lang="zh-TW" altLang="en-US" sz="3200" b="1" dirty="0">
                  <a:solidFill>
                    <a:schemeClr val="bg1"/>
                  </a:solidFill>
                </a:rPr>
                <a:t>線性可分</a:t>
              </a:r>
            </a:p>
          </p:txBody>
        </p:sp>
      </p:grpSp>
      <p:pic>
        <p:nvPicPr>
          <p:cNvPr id="21" name="圖片 20">
            <a:extLst>
              <a:ext uri="{FF2B5EF4-FFF2-40B4-BE49-F238E27FC236}">
                <a16:creationId xmlns:a16="http://schemas.microsoft.com/office/drawing/2014/main" id="{CFE94EF5-FE61-4AA9-BA51-6B70CF51801B}"/>
              </a:ext>
            </a:extLst>
          </p:cNvPr>
          <p:cNvPicPr>
            <a:picLocks noChangeAspect="1"/>
          </p:cNvPicPr>
          <p:nvPr/>
        </p:nvPicPr>
        <p:blipFill>
          <a:blip r:embed="rId3"/>
          <a:stretch>
            <a:fillRect/>
          </a:stretch>
        </p:blipFill>
        <p:spPr>
          <a:xfrm>
            <a:off x="1262205" y="3564399"/>
            <a:ext cx="3404791" cy="2718414"/>
          </a:xfrm>
          <a:prstGeom prst="rect">
            <a:avLst/>
          </a:prstGeom>
        </p:spPr>
      </p:pic>
      <p:pic>
        <p:nvPicPr>
          <p:cNvPr id="22" name="圖片 21">
            <a:extLst>
              <a:ext uri="{FF2B5EF4-FFF2-40B4-BE49-F238E27FC236}">
                <a16:creationId xmlns:a16="http://schemas.microsoft.com/office/drawing/2014/main" id="{93831297-DD2C-4456-8039-0D15EDB3BBF8}"/>
              </a:ext>
            </a:extLst>
          </p:cNvPr>
          <p:cNvPicPr>
            <a:picLocks noChangeAspect="1"/>
          </p:cNvPicPr>
          <p:nvPr/>
        </p:nvPicPr>
        <p:blipFill>
          <a:blip r:embed="rId4"/>
          <a:stretch>
            <a:fillRect/>
          </a:stretch>
        </p:blipFill>
        <p:spPr>
          <a:xfrm>
            <a:off x="7160785" y="3564399"/>
            <a:ext cx="3324343" cy="2722297"/>
          </a:xfrm>
          <a:prstGeom prst="rect">
            <a:avLst/>
          </a:prstGeom>
        </p:spPr>
      </p:pic>
      <p:sp>
        <p:nvSpPr>
          <p:cNvPr id="23" name="箭號: 向右 6">
            <a:extLst>
              <a:ext uri="{FF2B5EF4-FFF2-40B4-BE49-F238E27FC236}">
                <a16:creationId xmlns:a16="http://schemas.microsoft.com/office/drawing/2014/main" id="{7727A8E3-6E6D-4E34-9822-CB4A6126FAFF}"/>
              </a:ext>
            </a:extLst>
          </p:cNvPr>
          <p:cNvSpPr/>
          <p:nvPr/>
        </p:nvSpPr>
        <p:spPr>
          <a:xfrm>
            <a:off x="5401645" y="4766137"/>
            <a:ext cx="1001045" cy="485801"/>
          </a:xfrm>
          <a:prstGeom prst="rightArrow">
            <a:avLst>
              <a:gd name="adj1" fmla="val 43940"/>
              <a:gd name="adj2" fmla="val 6515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64660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2215991"/>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但是，如果現在多加兩個新樣本進來，原先的那條線就不是個很好的分隔線。</a:t>
            </a:r>
          </a:p>
          <a:p>
            <a:pPr>
              <a:lnSpc>
                <a:spcPct val="150000"/>
              </a:lnSpc>
            </a:pPr>
            <a:br>
              <a:rPr lang="zh-TW" altLang="en-US" dirty="0"/>
            </a:br>
            <a:endParaRPr lang="zh-TW" altLang="en-US" dirty="0"/>
          </a:p>
        </p:txBody>
      </p:sp>
      <p:pic>
        <p:nvPicPr>
          <p:cNvPr id="24" name="圖片 23">
            <a:extLst>
              <a:ext uri="{FF2B5EF4-FFF2-40B4-BE49-F238E27FC236}">
                <a16:creationId xmlns:a16="http://schemas.microsoft.com/office/drawing/2014/main" id="{C57B2D84-54A3-43C0-8134-85E51B787010}"/>
              </a:ext>
            </a:extLst>
          </p:cNvPr>
          <p:cNvPicPr>
            <a:picLocks noChangeAspect="1"/>
          </p:cNvPicPr>
          <p:nvPr/>
        </p:nvPicPr>
        <p:blipFill>
          <a:blip r:embed="rId3"/>
          <a:stretch>
            <a:fillRect/>
          </a:stretch>
        </p:blipFill>
        <p:spPr>
          <a:xfrm>
            <a:off x="3442418" y="2718619"/>
            <a:ext cx="4425330" cy="3353934"/>
          </a:xfrm>
          <a:prstGeom prst="rect">
            <a:avLst/>
          </a:prstGeom>
        </p:spPr>
      </p:pic>
      <p:sp>
        <p:nvSpPr>
          <p:cNvPr id="26" name="橢圓 25">
            <a:extLst>
              <a:ext uri="{FF2B5EF4-FFF2-40B4-BE49-F238E27FC236}">
                <a16:creationId xmlns:a16="http://schemas.microsoft.com/office/drawing/2014/main" id="{68CFF40D-C439-45D9-8B1B-0DCFE627D8DD}"/>
              </a:ext>
            </a:extLst>
          </p:cNvPr>
          <p:cNvSpPr/>
          <p:nvPr/>
        </p:nvSpPr>
        <p:spPr>
          <a:xfrm>
            <a:off x="6428278" y="2854380"/>
            <a:ext cx="1095708" cy="10957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橢圓 26">
            <a:extLst>
              <a:ext uri="{FF2B5EF4-FFF2-40B4-BE49-F238E27FC236}">
                <a16:creationId xmlns:a16="http://schemas.microsoft.com/office/drawing/2014/main" id="{F033A6A9-90CD-4121-9998-9A2B6F26A31D}"/>
              </a:ext>
            </a:extLst>
          </p:cNvPr>
          <p:cNvSpPr/>
          <p:nvPr/>
        </p:nvSpPr>
        <p:spPr>
          <a:xfrm>
            <a:off x="4019754" y="4719100"/>
            <a:ext cx="1095708" cy="10957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976652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1800493"/>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因此我們發現應該要將分隔線調整成這樣才能夠更準確分類未來產生的球，這也就是</a:t>
            </a:r>
            <a:r>
              <a:rPr lang="en-US" altLang="zh-TW" sz="2800" dirty="0">
                <a:latin typeface="微軟正黑體" panose="020B0604030504040204" pitchFamily="34" charset="-120"/>
                <a:ea typeface="微軟正黑體" panose="020B0604030504040204" pitchFamily="34" charset="-120"/>
              </a:rPr>
              <a:t>SVM</a:t>
            </a:r>
            <a:r>
              <a:rPr lang="zh-TW" altLang="en-US" sz="2800" dirty="0">
                <a:latin typeface="微軟正黑體" panose="020B0604030504040204" pitchFamily="34" charset="-120"/>
                <a:ea typeface="微軟正黑體" panose="020B0604030504040204" pitchFamily="34" charset="-120"/>
              </a:rPr>
              <a:t>最主要的核心概念。</a:t>
            </a:r>
            <a:br>
              <a:rPr lang="zh-TW" altLang="en-US" dirty="0"/>
            </a:br>
            <a:endParaRPr lang="zh-TW" altLang="en-US" dirty="0"/>
          </a:p>
        </p:txBody>
      </p:sp>
      <p:pic>
        <p:nvPicPr>
          <p:cNvPr id="18" name="圖片 17">
            <a:extLst>
              <a:ext uri="{FF2B5EF4-FFF2-40B4-BE49-F238E27FC236}">
                <a16:creationId xmlns:a16="http://schemas.microsoft.com/office/drawing/2014/main" id="{B2BC9908-9BFF-4FB2-A58F-9C2962043C1E}"/>
              </a:ext>
            </a:extLst>
          </p:cNvPr>
          <p:cNvPicPr>
            <a:picLocks noChangeAspect="1"/>
          </p:cNvPicPr>
          <p:nvPr/>
        </p:nvPicPr>
        <p:blipFill>
          <a:blip r:embed="rId3"/>
          <a:stretch>
            <a:fillRect/>
          </a:stretch>
        </p:blipFill>
        <p:spPr>
          <a:xfrm>
            <a:off x="4138419" y="2802952"/>
            <a:ext cx="4267027" cy="3413622"/>
          </a:xfrm>
          <a:prstGeom prst="rect">
            <a:avLst/>
          </a:prstGeom>
        </p:spPr>
      </p:pic>
    </p:spTree>
    <p:extLst>
      <p:ext uri="{BB962C8B-B14F-4D97-AF65-F5344CB8AC3E}">
        <p14:creationId xmlns:p14="http://schemas.microsoft.com/office/powerpoint/2010/main" val="178065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1286830" y="820237"/>
            <a:ext cx="10602974" cy="1305357"/>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大問題</a:t>
            </a:r>
            <a:r>
              <a:rPr lang="en-US" altLang="zh-TW" sz="2800" dirty="0">
                <a:latin typeface="微軟正黑體" panose="020B0604030504040204" pitchFamily="34" charset="-120"/>
                <a:ea typeface="微軟正黑體" panose="020B0604030504040204" pitchFamily="34" charset="-120"/>
              </a:rPr>
              <a:t>!!</a:t>
            </a:r>
          </a:p>
          <a:p>
            <a:pPr>
              <a:lnSpc>
                <a:spcPct val="150000"/>
              </a:lnSpc>
            </a:pPr>
            <a:r>
              <a:rPr lang="zh-TW" altLang="en-US" sz="2800" dirty="0">
                <a:latin typeface="微軟正黑體" panose="020B0604030504040204" pitchFamily="34" charset="-120"/>
                <a:ea typeface="微軟正黑體" panose="020B0604030504040204" pitchFamily="34" charset="-120"/>
              </a:rPr>
              <a:t>假設現在換成幫下面兩種球做分類，我們應該怎麼做？</a:t>
            </a:r>
            <a:endParaRPr lang="zh-TW" altLang="en-US" dirty="0"/>
          </a:p>
        </p:txBody>
      </p:sp>
      <p:pic>
        <p:nvPicPr>
          <p:cNvPr id="19" name="圖片 18">
            <a:extLst>
              <a:ext uri="{FF2B5EF4-FFF2-40B4-BE49-F238E27FC236}">
                <a16:creationId xmlns:a16="http://schemas.microsoft.com/office/drawing/2014/main" id="{77876309-EDDB-429A-8EAE-41C5FCB5E9FC}"/>
              </a:ext>
            </a:extLst>
          </p:cNvPr>
          <p:cNvPicPr>
            <a:picLocks noChangeAspect="1"/>
          </p:cNvPicPr>
          <p:nvPr/>
        </p:nvPicPr>
        <p:blipFill>
          <a:blip r:embed="rId3"/>
          <a:stretch>
            <a:fillRect/>
          </a:stretch>
        </p:blipFill>
        <p:spPr>
          <a:xfrm>
            <a:off x="3783935" y="2891277"/>
            <a:ext cx="4114801" cy="3319122"/>
          </a:xfrm>
          <a:prstGeom prst="rect">
            <a:avLst/>
          </a:prstGeom>
        </p:spPr>
      </p:pic>
      <p:grpSp>
        <p:nvGrpSpPr>
          <p:cNvPr id="2" name="群組 1"/>
          <p:cNvGrpSpPr/>
          <p:nvPr/>
        </p:nvGrpSpPr>
        <p:grpSpPr>
          <a:xfrm>
            <a:off x="4606294" y="2178152"/>
            <a:ext cx="2492815" cy="675229"/>
            <a:chOff x="4597189" y="2601445"/>
            <a:chExt cx="2492815" cy="675229"/>
          </a:xfrm>
        </p:grpSpPr>
        <p:sp>
          <p:nvSpPr>
            <p:cNvPr id="20" name="矩形: 圓角 6">
              <a:extLst>
                <a:ext uri="{FF2B5EF4-FFF2-40B4-BE49-F238E27FC236}">
                  <a16:creationId xmlns:a16="http://schemas.microsoft.com/office/drawing/2014/main" id="{C76A49D6-F9BE-46B0-80D2-2B51CCE454CC}"/>
                </a:ext>
              </a:extLst>
            </p:cNvPr>
            <p:cNvSpPr/>
            <p:nvPr/>
          </p:nvSpPr>
          <p:spPr>
            <a:xfrm>
              <a:off x="4597189" y="2601445"/>
              <a:ext cx="2469369" cy="6752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D8471F82-DC7E-4152-95CD-86153CC65B90}"/>
                </a:ext>
              </a:extLst>
            </p:cNvPr>
            <p:cNvSpPr/>
            <p:nvPr/>
          </p:nvSpPr>
          <p:spPr>
            <a:xfrm>
              <a:off x="4753370" y="2654003"/>
              <a:ext cx="2336634" cy="584775"/>
            </a:xfrm>
            <a:prstGeom prst="rect">
              <a:avLst/>
            </a:prstGeom>
          </p:spPr>
          <p:txBody>
            <a:bodyPr wrap="square">
              <a:spAutoFit/>
            </a:bodyPr>
            <a:lstStyle/>
            <a:p>
              <a:r>
                <a:rPr lang="zh-TW" altLang="en-US" sz="3200" b="1" dirty="0">
                  <a:solidFill>
                    <a:schemeClr val="bg1"/>
                  </a:solidFill>
                </a:rPr>
                <a:t>線性不可分</a:t>
              </a:r>
            </a:p>
          </p:txBody>
        </p:sp>
      </p:grpSp>
    </p:spTree>
    <p:extLst>
      <p:ext uri="{BB962C8B-B14F-4D97-AF65-F5344CB8AC3E}">
        <p14:creationId xmlns:p14="http://schemas.microsoft.com/office/powerpoint/2010/main" val="3988624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346572"/>
            <a:ext cx="10602974" cy="1952201"/>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要解決</a:t>
            </a:r>
            <a:r>
              <a:rPr lang="zh-TW" altLang="en-US" sz="2800" b="1" dirty="0">
                <a:solidFill>
                  <a:srgbClr val="FF0000"/>
                </a:solidFill>
                <a:latin typeface="微軟正黑體" panose="020B0604030504040204" pitchFamily="34" charset="-120"/>
                <a:ea typeface="微軟正黑體" panose="020B0604030504040204" pitchFamily="34" charset="-120"/>
              </a:rPr>
              <a:t>線性不可分</a:t>
            </a:r>
            <a:r>
              <a:rPr lang="zh-TW" altLang="en-US" sz="2800" dirty="0">
                <a:latin typeface="微軟正黑體" panose="020B0604030504040204" pitchFamily="34" charset="-120"/>
                <a:ea typeface="微軟正黑體" panose="020B0604030504040204" pitchFamily="34" charset="-120"/>
              </a:rPr>
              <a:t>的方法，主要是利用</a:t>
            </a:r>
            <a:r>
              <a:rPr lang="zh-TW" altLang="en-US" sz="2800" b="1" dirty="0">
                <a:solidFill>
                  <a:srgbClr val="FF0000"/>
                </a:solidFill>
                <a:latin typeface="微軟正黑體" panose="020B0604030504040204" pitchFamily="34" charset="-120"/>
                <a:ea typeface="微軟正黑體" panose="020B0604030504040204" pitchFamily="34" charset="-120"/>
              </a:rPr>
              <a:t>非線性映射</a:t>
            </a:r>
            <a:r>
              <a:rPr lang="zh-TW" altLang="en-US" sz="2800" dirty="0">
                <a:latin typeface="微軟正黑體" panose="020B0604030504040204" pitchFamily="34" charset="-120"/>
                <a:ea typeface="微軟正黑體" panose="020B0604030504040204" pitchFamily="34" charset="-120"/>
              </a:rPr>
              <a:t>，將低維空間內不可分的樣本映射至高維空間內線性可分的樣本，以便如線性可分計算一個超平面將樣本分成兩類。</a:t>
            </a:r>
          </a:p>
        </p:txBody>
      </p:sp>
      <p:pic>
        <p:nvPicPr>
          <p:cNvPr id="18" name="圖片 17">
            <a:extLst>
              <a:ext uri="{FF2B5EF4-FFF2-40B4-BE49-F238E27FC236}">
                <a16:creationId xmlns:a16="http://schemas.microsoft.com/office/drawing/2014/main" id="{FFC1F554-1743-4B5E-9AEC-1909D3DD1A1D}"/>
              </a:ext>
            </a:extLst>
          </p:cNvPr>
          <p:cNvPicPr>
            <a:picLocks noChangeAspect="1"/>
          </p:cNvPicPr>
          <p:nvPr/>
        </p:nvPicPr>
        <p:blipFill>
          <a:blip r:embed="rId3"/>
          <a:stretch>
            <a:fillRect/>
          </a:stretch>
        </p:blipFill>
        <p:spPr>
          <a:xfrm>
            <a:off x="3145144" y="3229685"/>
            <a:ext cx="5166517" cy="3124223"/>
          </a:xfrm>
          <a:prstGeom prst="rect">
            <a:avLst/>
          </a:prstGeom>
        </p:spPr>
      </p:pic>
    </p:spTree>
    <p:extLst>
      <p:ext uri="{BB962C8B-B14F-4D97-AF65-F5344CB8AC3E}">
        <p14:creationId xmlns:p14="http://schemas.microsoft.com/office/powerpoint/2010/main" val="291701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710363" y="1346572"/>
            <a:ext cx="10602974" cy="1305870"/>
          </a:xfrm>
          <a:prstGeom prst="rect">
            <a:avLst/>
          </a:prstGeom>
          <a:noFill/>
        </p:spPr>
        <p:txBody>
          <a:bodyPr wrap="square" rtlCol="0">
            <a:spAutoFit/>
          </a:bodyPr>
          <a:lstStyle/>
          <a:p>
            <a:pPr algn="ctr">
              <a:lnSpc>
                <a:spcPct val="150000"/>
              </a:lnSpc>
            </a:pP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影片</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2D to 3D</a:t>
            </a:r>
            <a:r>
              <a:rPr lang="zh-TW" altLang="en-US" sz="2800" dirty="0">
                <a:latin typeface="微軟正黑體" panose="020B0604030504040204" pitchFamily="34" charset="-120"/>
                <a:ea typeface="微軟正黑體" panose="020B0604030504040204" pitchFamily="34" charset="-120"/>
              </a:rPr>
              <a:t> 的模型來模擬非線性映射。</a:t>
            </a:r>
            <a:br>
              <a:rPr lang="zh-TW" altLang="en-US" sz="2800" dirty="0">
                <a:latin typeface="微軟正黑體" panose="020B0604030504040204" pitchFamily="34" charset="-120"/>
                <a:ea typeface="微軟正黑體" panose="020B0604030504040204" pitchFamily="34" charset="-120"/>
              </a:rPr>
            </a:br>
            <a:endParaRPr lang="zh-TW" altLang="en-US" sz="2800" dirty="0">
              <a:latin typeface="微軟正黑體" panose="020B0604030504040204" pitchFamily="34" charset="-120"/>
              <a:ea typeface="微軟正黑體" panose="020B0604030504040204" pitchFamily="34" charset="-120"/>
            </a:endParaRPr>
          </a:p>
        </p:txBody>
      </p:sp>
      <p:pic>
        <p:nvPicPr>
          <p:cNvPr id="19" name="線上媒體 1" title="SVM with polynomial kernel visualization">
            <a:hlinkClick r:id="" action="ppaction://media"/>
            <a:extLst>
              <a:ext uri="{FF2B5EF4-FFF2-40B4-BE49-F238E27FC236}">
                <a16:creationId xmlns:a16="http://schemas.microsoft.com/office/drawing/2014/main" id="{04D4909C-0F98-4A13-9FA3-DDD674F613E4}"/>
              </a:ext>
            </a:extLst>
          </p:cNvPr>
          <p:cNvPicPr>
            <a:picLocks noRot="1" noChangeAspect="1"/>
          </p:cNvPicPr>
          <p:nvPr>
            <a:videoFile r:link="rId1"/>
          </p:nvPr>
        </p:nvPicPr>
        <p:blipFill>
          <a:blip r:embed="rId4"/>
          <a:stretch>
            <a:fillRect/>
          </a:stretch>
        </p:blipFill>
        <p:spPr>
          <a:xfrm>
            <a:off x="2310562" y="2175353"/>
            <a:ext cx="7315200" cy="4114800"/>
          </a:xfrm>
          <a:prstGeom prst="rect">
            <a:avLst/>
          </a:prstGeom>
        </p:spPr>
      </p:pic>
    </p:spTree>
    <p:extLst>
      <p:ext uri="{BB962C8B-B14F-4D97-AF65-F5344CB8AC3E}">
        <p14:creationId xmlns:p14="http://schemas.microsoft.com/office/powerpoint/2010/main" val="3875709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Example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8" y="1066265"/>
            <a:ext cx="10602974" cy="1951688"/>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透過</a:t>
            </a:r>
            <a:r>
              <a:rPr lang="en-US" altLang="zh-TW" sz="2800" dirty="0">
                <a:latin typeface="微軟正黑體" panose="020B0604030504040204" pitchFamily="34" charset="-120"/>
                <a:ea typeface="微軟正黑體" panose="020B0604030504040204" pitchFamily="34" charset="-120"/>
              </a:rPr>
              <a:t> kernel functions </a:t>
            </a:r>
            <a:r>
              <a:rPr lang="zh-TW" altLang="en-US" sz="2800" dirty="0">
                <a:latin typeface="微軟正黑體" panose="020B0604030504040204" pitchFamily="34" charset="-120"/>
                <a:ea typeface="微軟正黑體" panose="020B0604030504040204" pitchFamily="34" charset="-120"/>
              </a:rPr>
              <a:t>低維映射至高維空間，我們可以找到一個超平面將兩個顏色的球進行分類，但是在二維平面上我們看到的不是線性切割。</a:t>
            </a:r>
            <a:endParaRPr lang="zh-TW" altLang="en-US" dirty="0"/>
          </a:p>
        </p:txBody>
      </p:sp>
      <p:pic>
        <p:nvPicPr>
          <p:cNvPr id="18" name="圖片 17">
            <a:extLst>
              <a:ext uri="{FF2B5EF4-FFF2-40B4-BE49-F238E27FC236}">
                <a16:creationId xmlns:a16="http://schemas.microsoft.com/office/drawing/2014/main" id="{77876309-EDDB-429A-8EAE-41C5FCB5E9FC}"/>
              </a:ext>
            </a:extLst>
          </p:cNvPr>
          <p:cNvPicPr>
            <a:picLocks noChangeAspect="1"/>
          </p:cNvPicPr>
          <p:nvPr/>
        </p:nvPicPr>
        <p:blipFill>
          <a:blip r:embed="rId3"/>
          <a:stretch>
            <a:fillRect/>
          </a:stretch>
        </p:blipFill>
        <p:spPr>
          <a:xfrm>
            <a:off x="966038" y="2924175"/>
            <a:ext cx="3803822" cy="3068277"/>
          </a:xfrm>
          <a:prstGeom prst="rect">
            <a:avLst/>
          </a:prstGeom>
        </p:spPr>
      </p:pic>
      <p:pic>
        <p:nvPicPr>
          <p:cNvPr id="22" name="圖片 21">
            <a:extLst>
              <a:ext uri="{FF2B5EF4-FFF2-40B4-BE49-F238E27FC236}">
                <a16:creationId xmlns:a16="http://schemas.microsoft.com/office/drawing/2014/main" id="{21505084-CD0B-46F0-B09D-A3D4F7C5DDF7}"/>
              </a:ext>
            </a:extLst>
          </p:cNvPr>
          <p:cNvPicPr>
            <a:picLocks noChangeAspect="1"/>
          </p:cNvPicPr>
          <p:nvPr/>
        </p:nvPicPr>
        <p:blipFill>
          <a:blip r:embed="rId4"/>
          <a:stretch>
            <a:fillRect/>
          </a:stretch>
        </p:blipFill>
        <p:spPr>
          <a:xfrm>
            <a:off x="7166464" y="2924175"/>
            <a:ext cx="3669280" cy="3068277"/>
          </a:xfrm>
          <a:prstGeom prst="rect">
            <a:avLst/>
          </a:prstGeom>
        </p:spPr>
      </p:pic>
      <p:sp>
        <p:nvSpPr>
          <p:cNvPr id="23" name="箭號: 向右 5">
            <a:extLst>
              <a:ext uri="{FF2B5EF4-FFF2-40B4-BE49-F238E27FC236}">
                <a16:creationId xmlns:a16="http://schemas.microsoft.com/office/drawing/2014/main" id="{7723E646-6FDC-4051-B4AC-9A71D20CA916}"/>
              </a:ext>
            </a:extLst>
          </p:cNvPr>
          <p:cNvSpPr/>
          <p:nvPr/>
        </p:nvSpPr>
        <p:spPr>
          <a:xfrm>
            <a:off x="5474630" y="4218805"/>
            <a:ext cx="987064" cy="479016"/>
          </a:xfrm>
          <a:prstGeom prst="rightArrow">
            <a:avLst>
              <a:gd name="adj1" fmla="val 43940"/>
              <a:gd name="adj2" fmla="val 6515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54588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a:t>
            </a:r>
            <a:r>
              <a:rPr kumimoji="1" lang="zh-TW" altLang="en-US" sz="5400" dirty="0">
                <a:solidFill>
                  <a:schemeClr val="accent1">
                    <a:lumMod val="75000"/>
                  </a:schemeClr>
                </a:solidFill>
                <a:effectLst/>
              </a:rPr>
              <a:t>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7" y="1346572"/>
            <a:ext cx="10803931" cy="4708981"/>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優點：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在高維度空間有很好的適用性。</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在維數遠高於樣本數的情況下，也能適用。</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切出來的超平面擁有最大</a:t>
            </a:r>
            <a:r>
              <a:rPr lang="en-US" altLang="zh-TW" sz="2800" dirty="0">
                <a:latin typeface="微軟正黑體" panose="020B0604030504040204" pitchFamily="34" charset="-120"/>
                <a:ea typeface="微軟正黑體" panose="020B0604030504040204" pitchFamily="34" charset="-120"/>
              </a:rPr>
              <a:t>margin</a:t>
            </a:r>
            <a:r>
              <a:rPr lang="zh-TW" altLang="en-US" sz="2800" dirty="0">
                <a:latin typeface="微軟正黑體" panose="020B0604030504040204" pitchFamily="34" charset="-120"/>
                <a:ea typeface="微軟正黑體" panose="020B0604030504040204" pitchFamily="34" charset="-120"/>
              </a:rPr>
              <a:t>的特性。</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可以很容易透過更換</a:t>
            </a:r>
            <a:r>
              <a:rPr lang="en-US" altLang="zh-TW" sz="2800" dirty="0">
                <a:latin typeface="微軟正黑體" panose="020B0604030504040204" pitchFamily="34" charset="-120"/>
                <a:ea typeface="微軟正黑體" panose="020B0604030504040204" pitchFamily="34" charset="-120"/>
              </a:rPr>
              <a:t>Kernel Function</a:t>
            </a:r>
            <a:r>
              <a:rPr lang="zh-TW" altLang="en-US" sz="2800" dirty="0">
                <a:latin typeface="微軟正黑體" panose="020B0604030504040204" pitchFamily="34" charset="-120"/>
                <a:ea typeface="微軟正黑體" panose="020B0604030504040204" pitchFamily="34" charset="-120"/>
              </a:rPr>
              <a:t>，做出非線性的決策邊界。</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僅需要樣本的一部分（支撐向量）就可以建立分類模型，相比</a:t>
            </a:r>
            <a:r>
              <a:rPr lang="en-US" altLang="zh-TW" sz="2800" dirty="0">
                <a:latin typeface="微軟正黑體" panose="020B0604030504040204" pitchFamily="34" charset="-120"/>
                <a:ea typeface="微軟正黑體" panose="020B0604030504040204" pitchFamily="34" charset="-120"/>
              </a:rPr>
              <a:t>KNN</a:t>
            </a:r>
            <a:r>
              <a:rPr lang="zh-TW" altLang="en-US" sz="2800" dirty="0">
                <a:latin typeface="微軟正黑體" panose="020B0604030504040204" pitchFamily="34" charset="-120"/>
                <a:ea typeface="微軟正黑體" panose="020B0604030504040204" pitchFamily="34" charset="-120"/>
              </a:rPr>
              <a:t>等方法內存等資源使用更少。</a:t>
            </a:r>
          </a:p>
        </p:txBody>
      </p:sp>
    </p:spTree>
    <p:extLst>
      <p:ext uri="{BB962C8B-B14F-4D97-AF65-F5344CB8AC3E}">
        <p14:creationId xmlns:p14="http://schemas.microsoft.com/office/powerpoint/2010/main" val="2124859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rPr>
              <a:t>SVC </a:t>
            </a:r>
            <a:r>
              <a:rPr kumimoji="1" lang="zh-TW" altLang="en-US" sz="5400" dirty="0">
                <a:solidFill>
                  <a:schemeClr val="accent1">
                    <a:lumMod val="75000"/>
                  </a:schemeClr>
                </a:solidFill>
                <a:effectLst/>
              </a:rPr>
              <a:t>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文字方塊 24">
            <a:extLst>
              <a:ext uri="{FF2B5EF4-FFF2-40B4-BE49-F238E27FC236}">
                <a16:creationId xmlns:a16="http://schemas.microsoft.com/office/drawing/2014/main" id="{538BCEF9-719F-44F1-ABD9-EC162B13A442}"/>
              </a:ext>
            </a:extLst>
          </p:cNvPr>
          <p:cNvSpPr txBox="1"/>
          <p:nvPr/>
        </p:nvSpPr>
        <p:spPr>
          <a:xfrm>
            <a:off x="966037" y="1346572"/>
            <a:ext cx="10803931" cy="3983526"/>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缺點：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當特徵數目遠多於樣本數目，分類效果會下降。</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當資料集有</a:t>
            </a:r>
            <a:r>
              <a:rPr lang="en-US" altLang="zh-TW" sz="2800" dirty="0">
                <a:latin typeface="微軟正黑體" panose="020B0604030504040204" pitchFamily="34" charset="-120"/>
                <a:ea typeface="微軟正黑體" panose="020B0604030504040204" pitchFamily="34" charset="-120"/>
              </a:rPr>
              <a:t>noise</a:t>
            </a:r>
            <a:r>
              <a:rPr lang="zh-TW" altLang="en-US" sz="2800" dirty="0">
                <a:latin typeface="微軟正黑體" panose="020B0604030504040204" pitchFamily="34" charset="-120"/>
                <a:ea typeface="微軟正黑體" panose="020B0604030504040204" pitchFamily="34" charset="-120"/>
              </a:rPr>
              <a:t>時</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目標類別重疊等</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，表現也不佳。</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維度過高容易造成運算負擔。</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由於時間複雜度為</a:t>
            </a:r>
            <a:r>
              <a:rPr lang="en-US" altLang="zh-TW" sz="2800" dirty="0">
                <a:latin typeface="微軟正黑體" panose="020B0604030504040204" pitchFamily="34" charset="-120"/>
                <a:ea typeface="微軟正黑體" panose="020B0604030504040204" pitchFamily="34" charset="-120"/>
              </a:rPr>
              <a:t>O(n²)</a:t>
            </a:r>
            <a:r>
              <a:rPr lang="zh-TW" altLang="en-US" sz="2800" dirty="0">
                <a:latin typeface="微軟正黑體" panose="020B0604030504040204" pitchFamily="34" charset="-120"/>
                <a:ea typeface="微軟正黑體" panose="020B0604030504040204" pitchFamily="34" charset="-120"/>
              </a:rPr>
              <a:t>，當資料集超過一萬筆資料時，運算速度會下降。</a:t>
            </a:r>
          </a:p>
        </p:txBody>
      </p:sp>
    </p:spTree>
    <p:extLst>
      <p:ext uri="{BB962C8B-B14F-4D97-AF65-F5344CB8AC3E}">
        <p14:creationId xmlns:p14="http://schemas.microsoft.com/office/powerpoint/2010/main" val="295786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88428" y="154969"/>
            <a:ext cx="10515599" cy="652366"/>
          </a:xfrm>
        </p:spPr>
        <p:txBody>
          <a:bodyPr/>
          <a:lstStyle/>
          <a:p>
            <a:pPr algn="ctr"/>
            <a:r>
              <a:rPr kumimoji="1" lang="en-US" altLang="zh-TW" sz="5400" dirty="0">
                <a:effectLst/>
              </a:rPr>
              <a:t>Types of Machine Learning</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9" name="Picture 2">
            <a:extLst>
              <a:ext uri="{FF2B5EF4-FFF2-40B4-BE49-F238E27FC236}">
                <a16:creationId xmlns:a16="http://schemas.microsoft.com/office/drawing/2014/main" id="{AB66D049-6A3F-4E5F-A9CE-CEAECAA67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987" y="1056920"/>
            <a:ext cx="8066336" cy="577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537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a:xfrm>
            <a:off x="4860316" y="2543673"/>
            <a:ext cx="7331684" cy="3714985"/>
          </a:xfrm>
        </p:spPr>
        <p:txBody>
          <a:bodyPr/>
          <a:lstStyle/>
          <a:p>
            <a:r>
              <a:rPr kumimoji="1" lang="en-US" altLang="zh-TW" sz="6000" dirty="0"/>
              <a:t>K-nearest neighbor </a:t>
            </a:r>
          </a:p>
          <a:p>
            <a:r>
              <a:rPr kumimoji="1" lang="en-US" altLang="zh-TW" sz="6000" dirty="0"/>
              <a:t>(K-NN)</a:t>
            </a:r>
          </a:p>
        </p:txBody>
      </p:sp>
    </p:spTree>
    <p:extLst>
      <p:ext uri="{BB962C8B-B14F-4D97-AF65-F5344CB8AC3E}">
        <p14:creationId xmlns:p14="http://schemas.microsoft.com/office/powerpoint/2010/main" val="295652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K-nearest neighbor</a:t>
            </a:r>
            <a:r>
              <a:rPr kumimoji="1" lang="zh-TW" altLang="en-US" sz="5400" dirty="0">
                <a:solidFill>
                  <a:schemeClr val="accent4"/>
                </a:solidFill>
                <a:effectLst/>
              </a:rPr>
              <a:t> </a:t>
            </a: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62110" y="1370018"/>
            <a:ext cx="10720258" cy="4954561"/>
          </a:xfrm>
          <a:prstGeom prst="rect">
            <a:avLst/>
          </a:prstGeom>
          <a:noFill/>
        </p:spPr>
        <p:txBody>
          <a:bodyPr wrap="square" rtlCol="0">
            <a:spAutoFit/>
          </a:bodyPr>
          <a:lstStyle/>
          <a:p>
            <a:pPr algn="l">
              <a:lnSpc>
                <a:spcPct val="150000"/>
              </a:lnSpc>
              <a:spcAft>
                <a:spcPts val="2400"/>
              </a:spcAft>
            </a:pPr>
            <a:r>
              <a:rPr lang="en-US" altLang="zh-TW" sz="2800" b="1" dirty="0">
                <a:latin typeface="微軟正黑體" panose="020B0604030504040204" pitchFamily="34" charset="-120"/>
                <a:ea typeface="微軟正黑體" panose="020B0604030504040204" pitchFamily="34" charset="-120"/>
              </a:rPr>
              <a:t> </a:t>
            </a:r>
            <a:r>
              <a:rPr lang="en-US" altLang="zh-TW" sz="2200" dirty="0">
                <a:latin typeface="微軟正黑體" panose="020B0604030504040204" pitchFamily="34" charset="-120"/>
                <a:ea typeface="微軟正黑體" panose="020B0604030504040204" pitchFamily="34" charset="-120"/>
              </a:rPr>
              <a:t>KNN</a:t>
            </a:r>
            <a:r>
              <a:rPr lang="zh-TW" altLang="en-US" sz="2200" dirty="0">
                <a:latin typeface="微軟正黑體" panose="020B0604030504040204" pitchFamily="34" charset="-120"/>
                <a:ea typeface="微軟正黑體" panose="020B0604030504040204" pitchFamily="34" charset="-120"/>
              </a:rPr>
              <a:t>屬於機器學習中的監督式學習</a:t>
            </a:r>
            <a:r>
              <a:rPr lang="en-US" altLang="zh-TW" sz="2200" dirty="0">
                <a:latin typeface="微軟正黑體" panose="020B0604030504040204" pitchFamily="34" charset="-120"/>
                <a:ea typeface="微軟正黑體" panose="020B0604030504040204" pitchFamily="34" charset="-120"/>
              </a:rPr>
              <a:t>(Supervised learning)</a:t>
            </a:r>
            <a:r>
              <a:rPr lang="zh-TW" altLang="en-US" sz="2200" dirty="0">
                <a:latin typeface="微軟正黑體" panose="020B0604030504040204" pitchFamily="34" charset="-120"/>
                <a:ea typeface="微軟正黑體" panose="020B0604030504040204" pitchFamily="34" charset="-120"/>
              </a:rPr>
              <a:t>，同時它也是機器學習中最直觀、簡單的一個演算法。</a:t>
            </a:r>
            <a:endParaRPr lang="en-US" altLang="zh-TW" sz="2200" dirty="0">
              <a:latin typeface="微軟正黑體" panose="020B0604030504040204" pitchFamily="34" charset="-120"/>
              <a:ea typeface="微軟正黑體" panose="020B0604030504040204" pitchFamily="34" charset="-120"/>
            </a:endParaRPr>
          </a:p>
          <a:p>
            <a:pPr algn="l">
              <a:lnSpc>
                <a:spcPct val="150000"/>
              </a:lnSpc>
              <a:spcAft>
                <a:spcPts val="2400"/>
              </a:spcAft>
            </a:pPr>
            <a:r>
              <a:rPr lang="zh-TW" altLang="en-US" sz="2200" dirty="0">
                <a:latin typeface="微軟正黑體" panose="020B0604030504040204" pitchFamily="34" charset="-120"/>
                <a:ea typeface="微軟正黑體" panose="020B0604030504040204" pitchFamily="34" charset="-120"/>
              </a:rPr>
              <a:t>什麼是 </a:t>
            </a:r>
            <a:r>
              <a:rPr lang="en-US" altLang="zh-TW" sz="2200" dirty="0">
                <a:latin typeface="微軟正黑體" panose="020B0604030504040204" pitchFamily="34" charset="-120"/>
                <a:ea typeface="微軟正黑體" panose="020B0604030504040204" pitchFamily="34" charset="-120"/>
              </a:rPr>
              <a:t>KNN</a:t>
            </a:r>
            <a:r>
              <a:rPr lang="zh-TW" altLang="en-US" sz="2200" dirty="0">
                <a:latin typeface="微軟正黑體" panose="020B0604030504040204" pitchFamily="34" charset="-120"/>
                <a:ea typeface="微軟正黑體" panose="020B0604030504040204" pitchFamily="34" charset="-120"/>
              </a:rPr>
              <a:t>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 當你的鄰居十個有八個都是好野人，那你十之八九就會是好野人 → 物以類聚的概念。因此我們可以延伸這個概念到處理資料分類上。</a:t>
            </a:r>
            <a:endParaRPr lang="en-US" altLang="zh-TW" sz="2200" dirty="0">
              <a:latin typeface="微軟正黑體" panose="020B0604030504040204" pitchFamily="34" charset="-120"/>
              <a:ea typeface="微軟正黑體" panose="020B0604030504040204" pitchFamily="34" charset="-120"/>
            </a:endParaRPr>
          </a:p>
          <a:p>
            <a:pPr marL="457200" indent="-457200" algn="l">
              <a:lnSpc>
                <a:spcPct val="150000"/>
              </a:lnSpc>
              <a:spcAft>
                <a:spcPts val="2400"/>
              </a:spcAft>
              <a:buAutoNum type="arabicPeriod"/>
            </a:pPr>
            <a:r>
              <a:rPr lang="zh-TW" altLang="en-US" sz="2200" dirty="0">
                <a:latin typeface="微軟正黑體" panose="020B0604030504040204" pitchFamily="34" charset="-120"/>
                <a:ea typeface="微軟正黑體" panose="020B0604030504040204" pitchFamily="34" charset="-120"/>
              </a:rPr>
              <a:t>先決定 </a:t>
            </a:r>
            <a:r>
              <a:rPr lang="en-US" altLang="zh-TW" sz="2200" dirty="0">
                <a:latin typeface="微軟正黑體" panose="020B0604030504040204" pitchFamily="34" charset="-120"/>
                <a:ea typeface="微軟正黑體" panose="020B0604030504040204" pitchFamily="34" charset="-120"/>
              </a:rPr>
              <a:t>K</a:t>
            </a:r>
            <a:r>
              <a:rPr lang="zh-TW" altLang="en-US" sz="2200" dirty="0">
                <a:latin typeface="微軟正黑體" panose="020B0604030504040204" pitchFamily="34" charset="-120"/>
                <a:ea typeface="微軟正黑體" panose="020B0604030504040204" pitchFamily="34" charset="-120"/>
              </a:rPr>
              <a:t> 值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要找幾個鄰居來參考</a:t>
            </a:r>
            <a:r>
              <a:rPr lang="en-US" altLang="zh-TW" sz="2200" dirty="0">
                <a:latin typeface="微軟正黑體" panose="020B0604030504040204" pitchFamily="34" charset="-120"/>
                <a:ea typeface="微軟正黑體" panose="020B0604030504040204" pitchFamily="34" charset="-120"/>
              </a:rPr>
              <a:t>?)</a:t>
            </a:r>
          </a:p>
          <a:p>
            <a:pPr marL="457200" indent="-457200" algn="l">
              <a:lnSpc>
                <a:spcPct val="150000"/>
              </a:lnSpc>
              <a:spcAft>
                <a:spcPts val="2400"/>
              </a:spcAft>
              <a:buAutoNum type="arabicPeriod"/>
            </a:pPr>
            <a:r>
              <a:rPr lang="zh-TW" altLang="en-US" sz="2200" dirty="0">
                <a:latin typeface="微軟正黑體" panose="020B0604030504040204" pitchFamily="34" charset="-120"/>
                <a:ea typeface="微軟正黑體" panose="020B0604030504040204" pitchFamily="34" charset="-120"/>
              </a:rPr>
              <a:t>根據 </a:t>
            </a:r>
            <a:r>
              <a:rPr lang="en-US" altLang="zh-TW" sz="2200" dirty="0">
                <a:latin typeface="微軟正黑體" panose="020B0604030504040204" pitchFamily="34" charset="-120"/>
                <a:ea typeface="微軟正黑體" panose="020B0604030504040204" pitchFamily="34" charset="-120"/>
              </a:rPr>
              <a:t>K </a:t>
            </a:r>
            <a:r>
              <a:rPr lang="zh-TW" altLang="en-US" sz="2200" dirty="0">
                <a:latin typeface="微軟正黑體" panose="020B0604030504040204" pitchFamily="34" charset="-120"/>
                <a:ea typeface="微軟正黑體" panose="020B0604030504040204" pitchFamily="34" charset="-120"/>
              </a:rPr>
              <a:t>計算距離，找出</a:t>
            </a:r>
            <a:r>
              <a:rPr lang="en-US" altLang="zh-TW" sz="2200" dirty="0">
                <a:latin typeface="微軟正黑體" panose="020B0604030504040204" pitchFamily="34" charset="-120"/>
                <a:ea typeface="微軟正黑體" panose="020B0604030504040204" pitchFamily="34" charset="-120"/>
              </a:rPr>
              <a:t>K</a:t>
            </a:r>
            <a:r>
              <a:rPr lang="zh-TW" altLang="en-US" sz="2200" dirty="0">
                <a:latin typeface="微軟正黑體" panose="020B0604030504040204" pitchFamily="34" charset="-120"/>
                <a:ea typeface="微軟正黑體" panose="020B0604030504040204" pitchFamily="34" charset="-120"/>
              </a:rPr>
              <a:t>個離你最近的點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誰是你的鄰居，有錢人 </a:t>
            </a:r>
            <a:r>
              <a:rPr lang="en-US" altLang="zh-TW" sz="2200" dirty="0">
                <a:latin typeface="微軟正黑體" panose="020B0604030504040204" pitchFamily="34" charset="-120"/>
                <a:ea typeface="微軟正黑體" panose="020B0604030504040204" pitchFamily="34" charset="-120"/>
              </a:rPr>
              <a:t>or </a:t>
            </a:r>
            <a:r>
              <a:rPr lang="zh-TW" altLang="en-US" sz="2200" dirty="0">
                <a:latin typeface="微軟正黑體" panose="020B0604030504040204" pitchFamily="34" charset="-120"/>
                <a:ea typeface="微軟正黑體" panose="020B0604030504040204" pitchFamily="34" charset="-120"/>
              </a:rPr>
              <a:t>普通人</a:t>
            </a:r>
            <a:r>
              <a:rPr lang="en-US" altLang="zh-TW" sz="2200" dirty="0">
                <a:latin typeface="微軟正黑體" panose="020B0604030504040204" pitchFamily="34" charset="-120"/>
                <a:ea typeface="微軟正黑體" panose="020B0604030504040204" pitchFamily="34" charset="-120"/>
              </a:rPr>
              <a:t>)</a:t>
            </a:r>
          </a:p>
          <a:p>
            <a:pPr marL="457200" indent="-457200" algn="l">
              <a:lnSpc>
                <a:spcPct val="150000"/>
              </a:lnSpc>
              <a:spcAft>
                <a:spcPts val="2400"/>
              </a:spcAft>
              <a:buAutoNum type="arabicPeriod"/>
            </a:pPr>
            <a:r>
              <a:rPr lang="zh-TW" altLang="en-US" sz="2200" dirty="0">
                <a:latin typeface="微軟正黑體" panose="020B0604030504040204" pitchFamily="34" charset="-120"/>
                <a:ea typeface="微軟正黑體" panose="020B0604030504040204" pitchFamily="34" charset="-120"/>
              </a:rPr>
              <a:t>投票決定類別 </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端看你的鄰居大部分是有錢人還是普通人來決定你的類別</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 </a:t>
            </a:r>
            <a:endParaRPr lang="en-US" altLang="zh-TW" sz="2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92498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1374022" y="1408546"/>
            <a:ext cx="4196752" cy="738664"/>
          </a:xfrm>
          <a:prstGeom prst="rect">
            <a:avLst/>
          </a:prstGeom>
          <a:noFill/>
        </p:spPr>
        <p:txBody>
          <a:bodyPr wrap="square" rtlCol="0">
            <a:spAutoFit/>
          </a:bodyPr>
          <a:lstStyle/>
          <a:p>
            <a:pPr algn="l">
              <a:lnSpc>
                <a:spcPct val="150000"/>
              </a:lnSpc>
              <a:spcAft>
                <a:spcPts val="2400"/>
              </a:spcAft>
            </a:pPr>
            <a:r>
              <a:rPr lang="en-US" altLang="zh-TW" sz="3200" b="1" dirty="0">
                <a:latin typeface="微軟正黑體" panose="020B0604030504040204" pitchFamily="34" charset="-120"/>
                <a:ea typeface="微軟正黑體" panose="020B0604030504040204" pitchFamily="34" charset="-120"/>
              </a:rPr>
              <a:t> KNN</a:t>
            </a:r>
            <a:r>
              <a:rPr lang="zh-TW" altLang="en-US" sz="3200" b="1" dirty="0">
                <a:latin typeface="微軟正黑體" panose="020B0604030504040204" pitchFamily="34" charset="-120"/>
                <a:ea typeface="微軟正黑體" panose="020B0604030504040204" pitchFamily="34" charset="-120"/>
              </a:rPr>
              <a:t>運作</a:t>
            </a:r>
            <a:endParaRPr lang="en-US" altLang="zh-TW" sz="2000" b="1" dirty="0">
              <a:ea typeface="Montserrat" charset="0"/>
              <a:cs typeface="Montserrat" charset="0"/>
            </a:endParaRPr>
          </a:p>
        </p:txBody>
      </p:sp>
      <p:sp>
        <p:nvSpPr>
          <p:cNvPr id="18"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2807508" y="2599790"/>
            <a:ext cx="0" cy="3311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0" name="Line 41">
            <a:extLst>
              <a:ext uri="{FF2B5EF4-FFF2-40B4-BE49-F238E27FC236}">
                <a16:creationId xmlns:a16="http://schemas.microsoft.com/office/drawing/2014/main" id="{54340C97-E1BF-4024-A828-000B5C46794F}"/>
              </a:ext>
            </a:extLst>
          </p:cNvPr>
          <p:cNvSpPr>
            <a:spLocks noChangeShapeType="1"/>
          </p:cNvSpPr>
          <p:nvPr/>
        </p:nvSpPr>
        <p:spPr bwMode="auto">
          <a:xfrm>
            <a:off x="2807508" y="5914013"/>
            <a:ext cx="66960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1"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2509058" y="2668731"/>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22"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8975262" y="5948818"/>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23" name="橢圓 22">
            <a:extLst>
              <a:ext uri="{FF2B5EF4-FFF2-40B4-BE49-F238E27FC236}">
                <a16:creationId xmlns:a16="http://schemas.microsoft.com/office/drawing/2014/main" id="{EAD08285-2AC0-411A-84E3-DF43C2E56E58}"/>
              </a:ext>
            </a:extLst>
          </p:cNvPr>
          <p:cNvSpPr/>
          <p:nvPr/>
        </p:nvSpPr>
        <p:spPr>
          <a:xfrm>
            <a:off x="4782019" y="295979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4F637304-5B70-44EE-9E22-C0A6B0BEFA54}"/>
              </a:ext>
            </a:extLst>
          </p:cNvPr>
          <p:cNvSpPr/>
          <p:nvPr/>
        </p:nvSpPr>
        <p:spPr>
          <a:xfrm>
            <a:off x="6959619" y="449760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C85FA060-D12F-4945-837A-DE8B25A5471C}"/>
              </a:ext>
            </a:extLst>
          </p:cNvPr>
          <p:cNvSpPr/>
          <p:nvPr/>
        </p:nvSpPr>
        <p:spPr>
          <a:xfrm>
            <a:off x="3419861" y="415477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DC338031-61FD-4FE0-AE97-052278E4B282}"/>
              </a:ext>
            </a:extLst>
          </p:cNvPr>
          <p:cNvSpPr/>
          <p:nvPr/>
        </p:nvSpPr>
        <p:spPr>
          <a:xfrm>
            <a:off x="4055557" y="413882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187D83A3-CC20-44A8-82F9-71BCABF76F93}"/>
              </a:ext>
            </a:extLst>
          </p:cNvPr>
          <p:cNvSpPr/>
          <p:nvPr/>
        </p:nvSpPr>
        <p:spPr>
          <a:xfrm>
            <a:off x="3848388" y="304515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8B27607-ECE8-406F-8AE6-88A6E78EE983}"/>
              </a:ext>
            </a:extLst>
          </p:cNvPr>
          <p:cNvSpPr/>
          <p:nvPr/>
        </p:nvSpPr>
        <p:spPr>
          <a:xfrm>
            <a:off x="5038488" y="355595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2FD2979D-70EC-48B5-9B4B-FFD7536022A9}"/>
              </a:ext>
            </a:extLst>
          </p:cNvPr>
          <p:cNvSpPr/>
          <p:nvPr/>
        </p:nvSpPr>
        <p:spPr>
          <a:xfrm>
            <a:off x="4457988" y="391489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8B7D531E-BBB0-4293-A795-2A16FD1B9E05}"/>
              </a:ext>
            </a:extLst>
          </p:cNvPr>
          <p:cNvSpPr/>
          <p:nvPr/>
        </p:nvSpPr>
        <p:spPr>
          <a:xfrm>
            <a:off x="7074208" y="323523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14B91B7F-6EE9-4ECB-9593-8D9A5A2E410F}"/>
              </a:ext>
            </a:extLst>
          </p:cNvPr>
          <p:cNvSpPr/>
          <p:nvPr/>
        </p:nvSpPr>
        <p:spPr>
          <a:xfrm>
            <a:off x="7852631" y="363864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60252A8B-1CCB-4B59-9593-A171C2E3CCE7}"/>
              </a:ext>
            </a:extLst>
          </p:cNvPr>
          <p:cNvSpPr/>
          <p:nvPr/>
        </p:nvSpPr>
        <p:spPr>
          <a:xfrm>
            <a:off x="8478655" y="415477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46529D4-0065-4630-8027-4FE0EC68BCDC}"/>
              </a:ext>
            </a:extLst>
          </p:cNvPr>
          <p:cNvSpPr/>
          <p:nvPr/>
        </p:nvSpPr>
        <p:spPr>
          <a:xfrm>
            <a:off x="7492296" y="413882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A22DDD31-C765-4E75-9DFF-7B82100783D4}"/>
              </a:ext>
            </a:extLst>
          </p:cNvPr>
          <p:cNvSpPr/>
          <p:nvPr/>
        </p:nvSpPr>
        <p:spPr>
          <a:xfrm>
            <a:off x="8893293" y="48104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A883487A-A971-4705-91B0-E8ABF13F35A1}"/>
              </a:ext>
            </a:extLst>
          </p:cNvPr>
          <p:cNvSpPr/>
          <p:nvPr/>
        </p:nvSpPr>
        <p:spPr>
          <a:xfrm>
            <a:off x="3535517" y="357995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C51FB606-0414-4E43-86E0-E5EB5136C59E}"/>
              </a:ext>
            </a:extLst>
          </p:cNvPr>
          <p:cNvSpPr/>
          <p:nvPr/>
        </p:nvSpPr>
        <p:spPr>
          <a:xfrm>
            <a:off x="3530365" y="5080912"/>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CA40A886-9479-4DBE-AEC3-A59E7749EE11}"/>
              </a:ext>
            </a:extLst>
          </p:cNvPr>
          <p:cNvSpPr/>
          <p:nvPr/>
        </p:nvSpPr>
        <p:spPr>
          <a:xfrm>
            <a:off x="4700492" y="462301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20BEEB45-DE3B-4837-8142-E56F62F15345}"/>
              </a:ext>
            </a:extLst>
          </p:cNvPr>
          <p:cNvSpPr/>
          <p:nvPr/>
        </p:nvSpPr>
        <p:spPr>
          <a:xfrm>
            <a:off x="5916017" y="276161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2A951180-1FE5-4E94-9259-BDA94C731D61}"/>
              </a:ext>
            </a:extLst>
          </p:cNvPr>
          <p:cNvSpPr/>
          <p:nvPr/>
        </p:nvSpPr>
        <p:spPr>
          <a:xfrm>
            <a:off x="7502734" y="28664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A42FC02-5BE8-407C-BEBC-7A81055EA3D0}"/>
              </a:ext>
            </a:extLst>
          </p:cNvPr>
          <p:cNvSpPr/>
          <p:nvPr/>
        </p:nvSpPr>
        <p:spPr>
          <a:xfrm>
            <a:off x="6583563" y="384904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80618115-CD8B-4413-BBEF-785B0F245F1F}"/>
              </a:ext>
            </a:extLst>
          </p:cNvPr>
          <p:cNvSpPr/>
          <p:nvPr/>
        </p:nvSpPr>
        <p:spPr>
          <a:xfrm>
            <a:off x="5992032" y="329018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橢圓 41">
            <a:extLst>
              <a:ext uri="{FF2B5EF4-FFF2-40B4-BE49-F238E27FC236}">
                <a16:creationId xmlns:a16="http://schemas.microsoft.com/office/drawing/2014/main" id="{215B23F5-C694-4CFB-8D7B-190B452BDAEF}"/>
              </a:ext>
            </a:extLst>
          </p:cNvPr>
          <p:cNvSpPr/>
          <p:nvPr/>
        </p:nvSpPr>
        <p:spPr>
          <a:xfrm>
            <a:off x="6709375" y="256179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42">
            <a:extLst>
              <a:ext uri="{FF2B5EF4-FFF2-40B4-BE49-F238E27FC236}">
                <a16:creationId xmlns:a16="http://schemas.microsoft.com/office/drawing/2014/main" id="{EE3F6036-91A6-4BF1-B85D-5EB689A38407}"/>
              </a:ext>
            </a:extLst>
          </p:cNvPr>
          <p:cNvSpPr/>
          <p:nvPr/>
        </p:nvSpPr>
        <p:spPr>
          <a:xfrm>
            <a:off x="5178326" y="309039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6BB48AAB-2B97-4DB3-9D04-F165C905EAE1}"/>
              </a:ext>
            </a:extLst>
          </p:cNvPr>
          <p:cNvSpPr/>
          <p:nvPr/>
        </p:nvSpPr>
        <p:spPr>
          <a:xfrm>
            <a:off x="5454142" y="4845764"/>
            <a:ext cx="233265" cy="22393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D1F02BA9-92AB-4CE5-8149-5910FA76D677}"/>
              </a:ext>
            </a:extLst>
          </p:cNvPr>
          <p:cNvSpPr/>
          <p:nvPr/>
        </p:nvSpPr>
        <p:spPr>
          <a:xfrm>
            <a:off x="5454142" y="484576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180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1374022" y="1408546"/>
            <a:ext cx="5700186" cy="830997"/>
          </a:xfrm>
          <a:prstGeom prst="rect">
            <a:avLst/>
          </a:prstGeom>
          <a:noFill/>
        </p:spPr>
        <p:txBody>
          <a:bodyPr wrap="square" rtlCol="0">
            <a:spAutoFit/>
          </a:bodyPr>
          <a:lstStyle/>
          <a:p>
            <a:pPr algn="l">
              <a:lnSpc>
                <a:spcPct val="150000"/>
              </a:lnSpc>
              <a:spcAft>
                <a:spcPts val="2400"/>
              </a:spcAft>
            </a:pPr>
            <a:r>
              <a:rPr lang="zh-TW" altLang="en-US" sz="3200" b="1" dirty="0">
                <a:latin typeface="微軟正黑體" panose="020B0604030504040204" pitchFamily="34" charset="-120"/>
                <a:ea typeface="微軟正黑體" panose="020B0604030504040204" pitchFamily="34" charset="-120"/>
              </a:rPr>
              <a:t>如何將新資料點進行分類？</a:t>
            </a:r>
            <a:endParaRPr lang="en-US" altLang="zh-TW" sz="2000" b="1" dirty="0">
              <a:ea typeface="Montserrat" charset="0"/>
              <a:cs typeface="Montserrat" charset="0"/>
            </a:endParaRPr>
          </a:p>
        </p:txBody>
      </p:sp>
      <p:sp>
        <p:nvSpPr>
          <p:cNvPr id="18"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2807508" y="2599790"/>
            <a:ext cx="0" cy="3311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0" name="Line 41">
            <a:extLst>
              <a:ext uri="{FF2B5EF4-FFF2-40B4-BE49-F238E27FC236}">
                <a16:creationId xmlns:a16="http://schemas.microsoft.com/office/drawing/2014/main" id="{54340C97-E1BF-4024-A828-000B5C46794F}"/>
              </a:ext>
            </a:extLst>
          </p:cNvPr>
          <p:cNvSpPr>
            <a:spLocks noChangeShapeType="1"/>
          </p:cNvSpPr>
          <p:nvPr/>
        </p:nvSpPr>
        <p:spPr bwMode="auto">
          <a:xfrm>
            <a:off x="2807508" y="5914013"/>
            <a:ext cx="66960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1"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2509058" y="2668731"/>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22"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8975262" y="5948818"/>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23" name="橢圓 22">
            <a:extLst>
              <a:ext uri="{FF2B5EF4-FFF2-40B4-BE49-F238E27FC236}">
                <a16:creationId xmlns:a16="http://schemas.microsoft.com/office/drawing/2014/main" id="{EAD08285-2AC0-411A-84E3-DF43C2E56E58}"/>
              </a:ext>
            </a:extLst>
          </p:cNvPr>
          <p:cNvSpPr/>
          <p:nvPr/>
        </p:nvSpPr>
        <p:spPr>
          <a:xfrm>
            <a:off x="4782019" y="295979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4F637304-5B70-44EE-9E22-C0A6B0BEFA54}"/>
              </a:ext>
            </a:extLst>
          </p:cNvPr>
          <p:cNvSpPr/>
          <p:nvPr/>
        </p:nvSpPr>
        <p:spPr>
          <a:xfrm>
            <a:off x="6959619" y="449760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C85FA060-D12F-4945-837A-DE8B25A5471C}"/>
              </a:ext>
            </a:extLst>
          </p:cNvPr>
          <p:cNvSpPr/>
          <p:nvPr/>
        </p:nvSpPr>
        <p:spPr>
          <a:xfrm>
            <a:off x="3419861" y="415477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DC338031-61FD-4FE0-AE97-052278E4B282}"/>
              </a:ext>
            </a:extLst>
          </p:cNvPr>
          <p:cNvSpPr/>
          <p:nvPr/>
        </p:nvSpPr>
        <p:spPr>
          <a:xfrm>
            <a:off x="4055557" y="413882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187D83A3-CC20-44A8-82F9-71BCABF76F93}"/>
              </a:ext>
            </a:extLst>
          </p:cNvPr>
          <p:cNvSpPr/>
          <p:nvPr/>
        </p:nvSpPr>
        <p:spPr>
          <a:xfrm>
            <a:off x="3848388" y="304515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8B27607-ECE8-406F-8AE6-88A6E78EE983}"/>
              </a:ext>
            </a:extLst>
          </p:cNvPr>
          <p:cNvSpPr/>
          <p:nvPr/>
        </p:nvSpPr>
        <p:spPr>
          <a:xfrm>
            <a:off x="5038488" y="355595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2FD2979D-70EC-48B5-9B4B-FFD7536022A9}"/>
              </a:ext>
            </a:extLst>
          </p:cNvPr>
          <p:cNvSpPr/>
          <p:nvPr/>
        </p:nvSpPr>
        <p:spPr>
          <a:xfrm>
            <a:off x="4457988" y="391489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8B7D531E-BBB0-4293-A795-2A16FD1B9E05}"/>
              </a:ext>
            </a:extLst>
          </p:cNvPr>
          <p:cNvSpPr/>
          <p:nvPr/>
        </p:nvSpPr>
        <p:spPr>
          <a:xfrm>
            <a:off x="7074208" y="323523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14B91B7F-6EE9-4ECB-9593-8D9A5A2E410F}"/>
              </a:ext>
            </a:extLst>
          </p:cNvPr>
          <p:cNvSpPr/>
          <p:nvPr/>
        </p:nvSpPr>
        <p:spPr>
          <a:xfrm>
            <a:off x="7852631" y="363864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60252A8B-1CCB-4B59-9593-A171C2E3CCE7}"/>
              </a:ext>
            </a:extLst>
          </p:cNvPr>
          <p:cNvSpPr/>
          <p:nvPr/>
        </p:nvSpPr>
        <p:spPr>
          <a:xfrm>
            <a:off x="8478655" y="415477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46529D4-0065-4630-8027-4FE0EC68BCDC}"/>
              </a:ext>
            </a:extLst>
          </p:cNvPr>
          <p:cNvSpPr/>
          <p:nvPr/>
        </p:nvSpPr>
        <p:spPr>
          <a:xfrm>
            <a:off x="7492296" y="413882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A22DDD31-C765-4E75-9DFF-7B82100783D4}"/>
              </a:ext>
            </a:extLst>
          </p:cNvPr>
          <p:cNvSpPr/>
          <p:nvPr/>
        </p:nvSpPr>
        <p:spPr>
          <a:xfrm>
            <a:off x="8893293" y="48104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A883487A-A971-4705-91B0-E8ABF13F35A1}"/>
              </a:ext>
            </a:extLst>
          </p:cNvPr>
          <p:cNvSpPr/>
          <p:nvPr/>
        </p:nvSpPr>
        <p:spPr>
          <a:xfrm>
            <a:off x="3535517" y="357995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C51FB606-0414-4E43-86E0-E5EB5136C59E}"/>
              </a:ext>
            </a:extLst>
          </p:cNvPr>
          <p:cNvSpPr/>
          <p:nvPr/>
        </p:nvSpPr>
        <p:spPr>
          <a:xfrm>
            <a:off x="3530365" y="5080912"/>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CA40A886-9479-4DBE-AEC3-A59E7749EE11}"/>
              </a:ext>
            </a:extLst>
          </p:cNvPr>
          <p:cNvSpPr/>
          <p:nvPr/>
        </p:nvSpPr>
        <p:spPr>
          <a:xfrm>
            <a:off x="4700492" y="462301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20BEEB45-DE3B-4837-8142-E56F62F15345}"/>
              </a:ext>
            </a:extLst>
          </p:cNvPr>
          <p:cNvSpPr/>
          <p:nvPr/>
        </p:nvSpPr>
        <p:spPr>
          <a:xfrm>
            <a:off x="5916017" y="276161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2A951180-1FE5-4E94-9259-BDA94C731D61}"/>
              </a:ext>
            </a:extLst>
          </p:cNvPr>
          <p:cNvSpPr/>
          <p:nvPr/>
        </p:nvSpPr>
        <p:spPr>
          <a:xfrm>
            <a:off x="7502734" y="28664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FA42FC02-5BE8-407C-BEBC-7A81055EA3D0}"/>
              </a:ext>
            </a:extLst>
          </p:cNvPr>
          <p:cNvSpPr/>
          <p:nvPr/>
        </p:nvSpPr>
        <p:spPr>
          <a:xfrm>
            <a:off x="6583563" y="384904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80618115-CD8B-4413-BBEF-785B0F245F1F}"/>
              </a:ext>
            </a:extLst>
          </p:cNvPr>
          <p:cNvSpPr/>
          <p:nvPr/>
        </p:nvSpPr>
        <p:spPr>
          <a:xfrm>
            <a:off x="5992032" y="329018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橢圓 41">
            <a:extLst>
              <a:ext uri="{FF2B5EF4-FFF2-40B4-BE49-F238E27FC236}">
                <a16:creationId xmlns:a16="http://schemas.microsoft.com/office/drawing/2014/main" id="{215B23F5-C694-4CFB-8D7B-190B452BDAEF}"/>
              </a:ext>
            </a:extLst>
          </p:cNvPr>
          <p:cNvSpPr/>
          <p:nvPr/>
        </p:nvSpPr>
        <p:spPr>
          <a:xfrm>
            <a:off x="6709375" y="256179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42">
            <a:extLst>
              <a:ext uri="{FF2B5EF4-FFF2-40B4-BE49-F238E27FC236}">
                <a16:creationId xmlns:a16="http://schemas.microsoft.com/office/drawing/2014/main" id="{EE3F6036-91A6-4BF1-B85D-5EB689A38407}"/>
              </a:ext>
            </a:extLst>
          </p:cNvPr>
          <p:cNvSpPr/>
          <p:nvPr/>
        </p:nvSpPr>
        <p:spPr>
          <a:xfrm>
            <a:off x="5178326" y="309039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6BB48AAB-2B97-4DB3-9D04-F165C905EAE1}"/>
              </a:ext>
            </a:extLst>
          </p:cNvPr>
          <p:cNvSpPr/>
          <p:nvPr/>
        </p:nvSpPr>
        <p:spPr>
          <a:xfrm>
            <a:off x="5454142" y="4845764"/>
            <a:ext cx="233265" cy="22393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D1F02BA9-92AB-4CE5-8149-5910FA76D677}"/>
              </a:ext>
            </a:extLst>
          </p:cNvPr>
          <p:cNvSpPr/>
          <p:nvPr/>
        </p:nvSpPr>
        <p:spPr>
          <a:xfrm>
            <a:off x="5454142" y="484576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AutoShape 45">
            <a:extLst>
              <a:ext uri="{FF2B5EF4-FFF2-40B4-BE49-F238E27FC236}">
                <a16:creationId xmlns:a16="http://schemas.microsoft.com/office/drawing/2014/main" id="{CD8DBF6A-FE09-47C6-821F-3C5B21CD23BB}"/>
              </a:ext>
            </a:extLst>
          </p:cNvPr>
          <p:cNvSpPr>
            <a:spLocks noChangeArrowheads="1"/>
          </p:cNvSpPr>
          <p:nvPr/>
        </p:nvSpPr>
        <p:spPr bwMode="auto">
          <a:xfrm>
            <a:off x="5725173" y="4134238"/>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Tree>
    <p:extLst>
      <p:ext uri="{BB962C8B-B14F-4D97-AF65-F5344CB8AC3E}">
        <p14:creationId xmlns:p14="http://schemas.microsoft.com/office/powerpoint/2010/main" val="1723196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479" y="5160759"/>
            <a:ext cx="12356123" cy="104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TW" altLang="en-US" sz="1200" dirty="0">
              <a:latin typeface="微软雅黑" panose="020B0503020204020204" pitchFamily="34" charset="-122"/>
              <a:ea typeface="微软雅黑" panose="020B0503020204020204" pitchFamily="34" charset="-122"/>
            </a:endParaRPr>
          </a:p>
        </p:txBody>
      </p:sp>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47"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397518" y="1804625"/>
            <a:ext cx="0" cy="3242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8" name="Line 41">
            <a:extLst>
              <a:ext uri="{FF2B5EF4-FFF2-40B4-BE49-F238E27FC236}">
                <a16:creationId xmlns:a16="http://schemas.microsoft.com/office/drawing/2014/main" id="{54340C97-E1BF-4024-A828-000B5C46794F}"/>
              </a:ext>
            </a:extLst>
          </p:cNvPr>
          <p:cNvSpPr>
            <a:spLocks noChangeShapeType="1"/>
          </p:cNvSpPr>
          <p:nvPr/>
        </p:nvSpPr>
        <p:spPr bwMode="auto">
          <a:xfrm flipV="1">
            <a:off x="397520" y="5047208"/>
            <a:ext cx="3491814" cy="26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9"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99068" y="1804626"/>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50"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3589250" y="5187523"/>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51" name="橢圓 50">
            <a:extLst>
              <a:ext uri="{FF2B5EF4-FFF2-40B4-BE49-F238E27FC236}">
                <a16:creationId xmlns:a16="http://schemas.microsoft.com/office/drawing/2014/main" id="{EAD08285-2AC0-411A-84E3-DF43C2E56E58}"/>
              </a:ext>
            </a:extLst>
          </p:cNvPr>
          <p:cNvSpPr/>
          <p:nvPr/>
        </p:nvSpPr>
        <p:spPr>
          <a:xfrm>
            <a:off x="3472617" y="319271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F637304-5B70-44EE-9E22-C0A6B0BEFA54}"/>
              </a:ext>
            </a:extLst>
          </p:cNvPr>
          <p:cNvSpPr/>
          <p:nvPr/>
        </p:nvSpPr>
        <p:spPr>
          <a:xfrm>
            <a:off x="870849" y="34393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18B27607-ECE8-406F-8AE6-88A6E78EE983}"/>
              </a:ext>
            </a:extLst>
          </p:cNvPr>
          <p:cNvSpPr/>
          <p:nvPr/>
        </p:nvSpPr>
        <p:spPr>
          <a:xfrm>
            <a:off x="1796867" y="2091723"/>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橢圓 53">
            <a:extLst>
              <a:ext uri="{FF2B5EF4-FFF2-40B4-BE49-F238E27FC236}">
                <a16:creationId xmlns:a16="http://schemas.microsoft.com/office/drawing/2014/main" id="{2FD2979D-70EC-48B5-9B4B-FFD7536022A9}"/>
              </a:ext>
            </a:extLst>
          </p:cNvPr>
          <p:cNvSpPr/>
          <p:nvPr/>
        </p:nvSpPr>
        <p:spPr>
          <a:xfrm>
            <a:off x="1810710" y="426570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8B7D531E-BBB0-4293-A795-2A16FD1B9E05}"/>
              </a:ext>
            </a:extLst>
          </p:cNvPr>
          <p:cNvSpPr/>
          <p:nvPr/>
        </p:nvSpPr>
        <p:spPr>
          <a:xfrm>
            <a:off x="2300160" y="167627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CA40A886-9479-4DBE-AEC3-A59E7749EE11}"/>
              </a:ext>
            </a:extLst>
          </p:cNvPr>
          <p:cNvSpPr/>
          <p:nvPr/>
        </p:nvSpPr>
        <p:spPr>
          <a:xfrm>
            <a:off x="2041843" y="322161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20BEEB45-DE3B-4837-8142-E56F62F15345}"/>
              </a:ext>
            </a:extLst>
          </p:cNvPr>
          <p:cNvSpPr/>
          <p:nvPr/>
        </p:nvSpPr>
        <p:spPr>
          <a:xfrm>
            <a:off x="573673" y="277047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FA42FC02-5BE8-407C-BEBC-7A81055EA3D0}"/>
              </a:ext>
            </a:extLst>
          </p:cNvPr>
          <p:cNvSpPr/>
          <p:nvPr/>
        </p:nvSpPr>
        <p:spPr>
          <a:xfrm>
            <a:off x="1508487" y="2994411"/>
            <a:ext cx="233265" cy="223935"/>
          </a:xfrm>
          <a:prstGeom prst="ellipse">
            <a:avLst/>
          </a:prstGeom>
          <a:solidFill>
            <a:srgbClr val="73D2E8"/>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80618115-CD8B-4413-BBEF-785B0F245F1F}"/>
              </a:ext>
            </a:extLst>
          </p:cNvPr>
          <p:cNvSpPr/>
          <p:nvPr/>
        </p:nvSpPr>
        <p:spPr>
          <a:xfrm>
            <a:off x="2852720" y="2231052"/>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橢圓 59">
            <a:extLst>
              <a:ext uri="{FF2B5EF4-FFF2-40B4-BE49-F238E27FC236}">
                <a16:creationId xmlns:a16="http://schemas.microsoft.com/office/drawing/2014/main" id="{215B23F5-C694-4CFB-8D7B-190B452BDAEF}"/>
              </a:ext>
            </a:extLst>
          </p:cNvPr>
          <p:cNvSpPr/>
          <p:nvPr/>
        </p:nvSpPr>
        <p:spPr>
          <a:xfrm>
            <a:off x="2416792" y="445921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AutoShape 45">
            <a:extLst>
              <a:ext uri="{FF2B5EF4-FFF2-40B4-BE49-F238E27FC236}">
                <a16:creationId xmlns:a16="http://schemas.microsoft.com/office/drawing/2014/main" id="{CD8DBF6A-FE09-47C6-821F-3C5B21CD23BB}"/>
              </a:ext>
            </a:extLst>
          </p:cNvPr>
          <p:cNvSpPr>
            <a:spLocks noChangeArrowheads="1"/>
          </p:cNvSpPr>
          <p:nvPr/>
        </p:nvSpPr>
        <p:spPr bwMode="auto">
          <a:xfrm>
            <a:off x="1833298" y="3446147"/>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62" name="橢圓 61">
            <a:extLst>
              <a:ext uri="{FF2B5EF4-FFF2-40B4-BE49-F238E27FC236}">
                <a16:creationId xmlns:a16="http://schemas.microsoft.com/office/drawing/2014/main" id="{EE3F6036-91A6-4BF1-B85D-5EB689A38407}"/>
              </a:ext>
            </a:extLst>
          </p:cNvPr>
          <p:cNvSpPr/>
          <p:nvPr/>
        </p:nvSpPr>
        <p:spPr>
          <a:xfrm>
            <a:off x="1244954" y="193008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6A4943B4-A7DC-46CD-B2E2-7FCDD95A6433}"/>
              </a:ext>
            </a:extLst>
          </p:cNvPr>
          <p:cNvSpPr/>
          <p:nvPr/>
        </p:nvSpPr>
        <p:spPr>
          <a:xfrm>
            <a:off x="1499538" y="3120887"/>
            <a:ext cx="917253" cy="90016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TextBox 16">
            <a:extLst>
              <a:ext uri="{FF2B5EF4-FFF2-40B4-BE49-F238E27FC236}">
                <a16:creationId xmlns:a16="http://schemas.microsoft.com/office/drawing/2014/main" id="{C1A9312A-53B9-4AF8-9F24-044AF19F1453}"/>
              </a:ext>
            </a:extLst>
          </p:cNvPr>
          <p:cNvSpPr txBox="1"/>
          <p:nvPr/>
        </p:nvSpPr>
        <p:spPr>
          <a:xfrm>
            <a:off x="1524365" y="5099036"/>
            <a:ext cx="1310879" cy="461665"/>
          </a:xfrm>
          <a:prstGeom prst="rect">
            <a:avLst/>
          </a:prstGeom>
          <a:noFill/>
        </p:spPr>
        <p:txBody>
          <a:bodyPr wrap="square" rtlCol="0">
            <a:spAutoFit/>
          </a:bodyPr>
          <a:lstStyle/>
          <a:p>
            <a:pPr algn="l"/>
            <a:r>
              <a:rPr lang="en-US" altLang="zh-TW" sz="2400" b="1" dirty="0"/>
              <a:t>K</a:t>
            </a:r>
            <a:r>
              <a:rPr lang="zh-TW" altLang="en-US" sz="2400" b="1" dirty="0"/>
              <a:t> </a:t>
            </a:r>
            <a:r>
              <a:rPr lang="en-US" altLang="zh-TW" sz="2400" b="1" dirty="0"/>
              <a:t>=</a:t>
            </a:r>
            <a:r>
              <a:rPr lang="zh-TW" altLang="en-US" sz="2400" b="1" dirty="0"/>
              <a:t> </a:t>
            </a:r>
            <a:r>
              <a:rPr lang="en-US" altLang="zh-TW" sz="2400" b="1" dirty="0"/>
              <a:t>1</a:t>
            </a:r>
            <a:endParaRPr lang="en-US" altLang="zh-TW" sz="2400" b="1" dirty="0">
              <a:ea typeface="Montserrat" charset="0"/>
              <a:cs typeface="Montserrat" charset="0"/>
            </a:endParaRPr>
          </a:p>
        </p:txBody>
      </p:sp>
      <p:sp>
        <p:nvSpPr>
          <p:cNvPr id="65" name="Line 42">
            <a:extLst>
              <a:ext uri="{FF2B5EF4-FFF2-40B4-BE49-F238E27FC236}">
                <a16:creationId xmlns:a16="http://schemas.microsoft.com/office/drawing/2014/main" id="{780940E3-C5F0-432D-B0A6-1A341F61DAC1}"/>
              </a:ext>
            </a:extLst>
          </p:cNvPr>
          <p:cNvSpPr>
            <a:spLocks noChangeShapeType="1"/>
          </p:cNvSpPr>
          <p:nvPr/>
        </p:nvSpPr>
        <p:spPr bwMode="auto">
          <a:xfrm flipV="1">
            <a:off x="4251439" y="1831986"/>
            <a:ext cx="0" cy="3242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6" name="Line 41">
            <a:extLst>
              <a:ext uri="{FF2B5EF4-FFF2-40B4-BE49-F238E27FC236}">
                <a16:creationId xmlns:a16="http://schemas.microsoft.com/office/drawing/2014/main" id="{1B27E2A2-5172-45C9-B95E-C032C37CB9F3}"/>
              </a:ext>
            </a:extLst>
          </p:cNvPr>
          <p:cNvSpPr>
            <a:spLocks noChangeShapeType="1"/>
          </p:cNvSpPr>
          <p:nvPr/>
        </p:nvSpPr>
        <p:spPr bwMode="auto">
          <a:xfrm flipV="1">
            <a:off x="4251441" y="5074569"/>
            <a:ext cx="3491814" cy="26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7" name="Text Box 43">
            <a:extLst>
              <a:ext uri="{FF2B5EF4-FFF2-40B4-BE49-F238E27FC236}">
                <a16:creationId xmlns:a16="http://schemas.microsoft.com/office/drawing/2014/main" id="{D6E496DC-DC9B-41AF-A742-8031FC09C3B5}"/>
              </a:ext>
            </a:extLst>
          </p:cNvPr>
          <p:cNvSpPr txBox="1">
            <a:spLocks noChangeArrowheads="1"/>
          </p:cNvSpPr>
          <p:nvPr/>
        </p:nvSpPr>
        <p:spPr bwMode="auto">
          <a:xfrm>
            <a:off x="3952989" y="183198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68" name="Text Box 43">
            <a:extLst>
              <a:ext uri="{FF2B5EF4-FFF2-40B4-BE49-F238E27FC236}">
                <a16:creationId xmlns:a16="http://schemas.microsoft.com/office/drawing/2014/main" id="{6896DAC1-3BAF-4D09-87C9-4F340AAA9EA1}"/>
              </a:ext>
            </a:extLst>
          </p:cNvPr>
          <p:cNvSpPr txBox="1">
            <a:spLocks noChangeArrowheads="1"/>
          </p:cNvSpPr>
          <p:nvPr/>
        </p:nvSpPr>
        <p:spPr bwMode="auto">
          <a:xfrm>
            <a:off x="7443171" y="5214884"/>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69" name="橢圓 68">
            <a:extLst>
              <a:ext uri="{FF2B5EF4-FFF2-40B4-BE49-F238E27FC236}">
                <a16:creationId xmlns:a16="http://schemas.microsoft.com/office/drawing/2014/main" id="{6968E7C0-2654-4925-9CB4-3B0B94ED469D}"/>
              </a:ext>
            </a:extLst>
          </p:cNvPr>
          <p:cNvSpPr/>
          <p:nvPr/>
        </p:nvSpPr>
        <p:spPr>
          <a:xfrm>
            <a:off x="7326538" y="322007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BC06A31A-682C-48A1-9D2E-8CBA5E8D74FC}"/>
              </a:ext>
            </a:extLst>
          </p:cNvPr>
          <p:cNvSpPr/>
          <p:nvPr/>
        </p:nvSpPr>
        <p:spPr>
          <a:xfrm>
            <a:off x="4724770" y="346672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C8DD92BE-497D-43E7-83A2-198D8943E52D}"/>
              </a:ext>
            </a:extLst>
          </p:cNvPr>
          <p:cNvSpPr/>
          <p:nvPr/>
        </p:nvSpPr>
        <p:spPr>
          <a:xfrm>
            <a:off x="5650788" y="211908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2" name="橢圓 71">
            <a:extLst>
              <a:ext uri="{FF2B5EF4-FFF2-40B4-BE49-F238E27FC236}">
                <a16:creationId xmlns:a16="http://schemas.microsoft.com/office/drawing/2014/main" id="{14929AAA-5EBE-4AF4-918F-412EB2318D39}"/>
              </a:ext>
            </a:extLst>
          </p:cNvPr>
          <p:cNvSpPr/>
          <p:nvPr/>
        </p:nvSpPr>
        <p:spPr>
          <a:xfrm>
            <a:off x="5664631" y="425720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354805B6-BD21-472F-9089-2BEF0AF224E3}"/>
              </a:ext>
            </a:extLst>
          </p:cNvPr>
          <p:cNvSpPr/>
          <p:nvPr/>
        </p:nvSpPr>
        <p:spPr>
          <a:xfrm>
            <a:off x="6154081" y="170363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8528E314-A942-4E08-A95C-F80F2B5753A2}"/>
              </a:ext>
            </a:extLst>
          </p:cNvPr>
          <p:cNvSpPr/>
          <p:nvPr/>
        </p:nvSpPr>
        <p:spPr>
          <a:xfrm>
            <a:off x="5895764" y="324897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824E040F-889B-42FA-9D9E-ED5EAB457A99}"/>
              </a:ext>
            </a:extLst>
          </p:cNvPr>
          <p:cNvSpPr/>
          <p:nvPr/>
        </p:nvSpPr>
        <p:spPr>
          <a:xfrm>
            <a:off x="4427594" y="279783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2CDF0B4A-B554-4FE9-9874-1CDE7E18328F}"/>
              </a:ext>
            </a:extLst>
          </p:cNvPr>
          <p:cNvSpPr/>
          <p:nvPr/>
        </p:nvSpPr>
        <p:spPr>
          <a:xfrm>
            <a:off x="5399986" y="3059350"/>
            <a:ext cx="233265" cy="223935"/>
          </a:xfrm>
          <a:prstGeom prst="ellipse">
            <a:avLst/>
          </a:prstGeom>
          <a:solidFill>
            <a:srgbClr val="73D2E8"/>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BBC42A93-755B-4A1A-8383-6C81F3890028}"/>
              </a:ext>
            </a:extLst>
          </p:cNvPr>
          <p:cNvSpPr/>
          <p:nvPr/>
        </p:nvSpPr>
        <p:spPr>
          <a:xfrm>
            <a:off x="6706641" y="2258413"/>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橢圓 77">
            <a:extLst>
              <a:ext uri="{FF2B5EF4-FFF2-40B4-BE49-F238E27FC236}">
                <a16:creationId xmlns:a16="http://schemas.microsoft.com/office/drawing/2014/main" id="{000B7FD5-CC28-44FF-A3A1-D6BB15DD6C7D}"/>
              </a:ext>
            </a:extLst>
          </p:cNvPr>
          <p:cNvSpPr/>
          <p:nvPr/>
        </p:nvSpPr>
        <p:spPr>
          <a:xfrm>
            <a:off x="6270713" y="448657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9" name="AutoShape 45">
            <a:extLst>
              <a:ext uri="{FF2B5EF4-FFF2-40B4-BE49-F238E27FC236}">
                <a16:creationId xmlns:a16="http://schemas.microsoft.com/office/drawing/2014/main" id="{9B1BFD44-A0FF-45A1-A5E0-EA39EB391D31}"/>
              </a:ext>
            </a:extLst>
          </p:cNvPr>
          <p:cNvSpPr>
            <a:spLocks noChangeArrowheads="1"/>
          </p:cNvSpPr>
          <p:nvPr/>
        </p:nvSpPr>
        <p:spPr bwMode="auto">
          <a:xfrm>
            <a:off x="5687219" y="3473508"/>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80" name="橢圓 79">
            <a:extLst>
              <a:ext uri="{FF2B5EF4-FFF2-40B4-BE49-F238E27FC236}">
                <a16:creationId xmlns:a16="http://schemas.microsoft.com/office/drawing/2014/main" id="{B6C5D3FF-3C63-46E4-BC9F-D28E45D5EAC4}"/>
              </a:ext>
            </a:extLst>
          </p:cNvPr>
          <p:cNvSpPr/>
          <p:nvPr/>
        </p:nvSpPr>
        <p:spPr>
          <a:xfrm>
            <a:off x="5098875" y="195744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E39E471E-584F-4C3C-8817-897F7646FF9C}"/>
              </a:ext>
            </a:extLst>
          </p:cNvPr>
          <p:cNvSpPr/>
          <p:nvPr/>
        </p:nvSpPr>
        <p:spPr>
          <a:xfrm>
            <a:off x="5191345" y="2961438"/>
            <a:ext cx="1213104" cy="1157831"/>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TextBox 16">
            <a:extLst>
              <a:ext uri="{FF2B5EF4-FFF2-40B4-BE49-F238E27FC236}">
                <a16:creationId xmlns:a16="http://schemas.microsoft.com/office/drawing/2014/main" id="{63D9FF23-477B-452A-9010-9FD05E407CE2}"/>
              </a:ext>
            </a:extLst>
          </p:cNvPr>
          <p:cNvSpPr txBox="1"/>
          <p:nvPr/>
        </p:nvSpPr>
        <p:spPr>
          <a:xfrm>
            <a:off x="5563782" y="5136967"/>
            <a:ext cx="1310879" cy="461665"/>
          </a:xfrm>
          <a:prstGeom prst="rect">
            <a:avLst/>
          </a:prstGeom>
          <a:noFill/>
        </p:spPr>
        <p:txBody>
          <a:bodyPr wrap="square" rtlCol="0">
            <a:spAutoFit/>
          </a:bodyPr>
          <a:lstStyle/>
          <a:p>
            <a:pPr algn="l"/>
            <a:r>
              <a:rPr lang="en-US" altLang="zh-TW" sz="2400" b="1" dirty="0"/>
              <a:t>K</a:t>
            </a:r>
            <a:r>
              <a:rPr lang="zh-TW" altLang="en-US" sz="2400" b="1" dirty="0"/>
              <a:t> </a:t>
            </a:r>
            <a:r>
              <a:rPr lang="en-US" altLang="zh-TW" sz="2400" b="1" dirty="0"/>
              <a:t>=</a:t>
            </a:r>
            <a:r>
              <a:rPr lang="zh-TW" altLang="en-US" sz="2400" b="1" dirty="0"/>
              <a:t> </a:t>
            </a:r>
            <a:r>
              <a:rPr lang="en-US" altLang="zh-TW" sz="2400" b="1" dirty="0"/>
              <a:t>2</a:t>
            </a:r>
            <a:endParaRPr lang="en-US" altLang="zh-TW" sz="2400" b="1" dirty="0">
              <a:ea typeface="Montserrat" charset="0"/>
              <a:cs typeface="Montserrat" charset="0"/>
            </a:endParaRPr>
          </a:p>
        </p:txBody>
      </p:sp>
      <p:sp>
        <p:nvSpPr>
          <p:cNvPr id="83" name="Line 42">
            <a:extLst>
              <a:ext uri="{FF2B5EF4-FFF2-40B4-BE49-F238E27FC236}">
                <a16:creationId xmlns:a16="http://schemas.microsoft.com/office/drawing/2014/main" id="{3A265411-D9C6-4D66-AADF-39F90D15A79D}"/>
              </a:ext>
            </a:extLst>
          </p:cNvPr>
          <p:cNvSpPr>
            <a:spLocks noChangeShapeType="1"/>
          </p:cNvSpPr>
          <p:nvPr/>
        </p:nvSpPr>
        <p:spPr bwMode="auto">
          <a:xfrm flipV="1">
            <a:off x="8073469" y="1831986"/>
            <a:ext cx="0" cy="3242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84" name="Line 41">
            <a:extLst>
              <a:ext uri="{FF2B5EF4-FFF2-40B4-BE49-F238E27FC236}">
                <a16:creationId xmlns:a16="http://schemas.microsoft.com/office/drawing/2014/main" id="{0FD7B459-8E2E-4EE0-963C-5E58598A254F}"/>
              </a:ext>
            </a:extLst>
          </p:cNvPr>
          <p:cNvSpPr>
            <a:spLocks noChangeShapeType="1"/>
          </p:cNvSpPr>
          <p:nvPr/>
        </p:nvSpPr>
        <p:spPr bwMode="auto">
          <a:xfrm flipV="1">
            <a:off x="8073471" y="5074569"/>
            <a:ext cx="3491814" cy="26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85" name="Text Box 43">
            <a:extLst>
              <a:ext uri="{FF2B5EF4-FFF2-40B4-BE49-F238E27FC236}">
                <a16:creationId xmlns:a16="http://schemas.microsoft.com/office/drawing/2014/main" id="{490F24C4-EE6C-4DBC-86C7-667BAE9ABF6F}"/>
              </a:ext>
            </a:extLst>
          </p:cNvPr>
          <p:cNvSpPr txBox="1">
            <a:spLocks noChangeArrowheads="1"/>
          </p:cNvSpPr>
          <p:nvPr/>
        </p:nvSpPr>
        <p:spPr bwMode="auto">
          <a:xfrm>
            <a:off x="7775019" y="183198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86" name="Text Box 43">
            <a:extLst>
              <a:ext uri="{FF2B5EF4-FFF2-40B4-BE49-F238E27FC236}">
                <a16:creationId xmlns:a16="http://schemas.microsoft.com/office/drawing/2014/main" id="{3897CFC7-E9A9-44D0-8750-09954EFC9DF5}"/>
              </a:ext>
            </a:extLst>
          </p:cNvPr>
          <p:cNvSpPr txBox="1">
            <a:spLocks noChangeArrowheads="1"/>
          </p:cNvSpPr>
          <p:nvPr/>
        </p:nvSpPr>
        <p:spPr bwMode="auto">
          <a:xfrm>
            <a:off x="11265201" y="5214884"/>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87" name="橢圓 86">
            <a:extLst>
              <a:ext uri="{FF2B5EF4-FFF2-40B4-BE49-F238E27FC236}">
                <a16:creationId xmlns:a16="http://schemas.microsoft.com/office/drawing/2014/main" id="{4F4F3B2B-E5BE-46CB-9211-74CEA0A3E3B6}"/>
              </a:ext>
            </a:extLst>
          </p:cNvPr>
          <p:cNvSpPr/>
          <p:nvPr/>
        </p:nvSpPr>
        <p:spPr>
          <a:xfrm>
            <a:off x="11148568" y="322007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27F62156-AA07-49E4-A408-BAF4DB73CDDE}"/>
              </a:ext>
            </a:extLst>
          </p:cNvPr>
          <p:cNvSpPr/>
          <p:nvPr/>
        </p:nvSpPr>
        <p:spPr>
          <a:xfrm>
            <a:off x="8509222" y="346672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702E41DA-33CB-46D0-ADE0-B47767BB3019}"/>
              </a:ext>
            </a:extLst>
          </p:cNvPr>
          <p:cNvSpPr/>
          <p:nvPr/>
        </p:nvSpPr>
        <p:spPr>
          <a:xfrm>
            <a:off x="9472818" y="211908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a:extLst>
              <a:ext uri="{FF2B5EF4-FFF2-40B4-BE49-F238E27FC236}">
                <a16:creationId xmlns:a16="http://schemas.microsoft.com/office/drawing/2014/main" id="{22253247-E838-47BF-8143-447961696272}"/>
              </a:ext>
            </a:extLst>
          </p:cNvPr>
          <p:cNvSpPr/>
          <p:nvPr/>
        </p:nvSpPr>
        <p:spPr>
          <a:xfrm>
            <a:off x="9486661" y="4230440"/>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A8DD8EE7-179D-46FB-9A9B-D48FB51C913D}"/>
              </a:ext>
            </a:extLst>
          </p:cNvPr>
          <p:cNvSpPr/>
          <p:nvPr/>
        </p:nvSpPr>
        <p:spPr>
          <a:xfrm>
            <a:off x="9976111" y="170363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13A59087-90E7-4767-817B-1E6D4E043456}"/>
              </a:ext>
            </a:extLst>
          </p:cNvPr>
          <p:cNvSpPr/>
          <p:nvPr/>
        </p:nvSpPr>
        <p:spPr>
          <a:xfrm>
            <a:off x="9717794" y="324897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2AF7B9CB-1B2D-4F32-BC78-001D24BDC88C}"/>
              </a:ext>
            </a:extLst>
          </p:cNvPr>
          <p:cNvSpPr/>
          <p:nvPr/>
        </p:nvSpPr>
        <p:spPr>
          <a:xfrm>
            <a:off x="8249624" y="279783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75F8DAD1-5393-4E28-B9C0-73445B89D2AA}"/>
              </a:ext>
            </a:extLst>
          </p:cNvPr>
          <p:cNvSpPr/>
          <p:nvPr/>
        </p:nvSpPr>
        <p:spPr>
          <a:xfrm>
            <a:off x="9184438" y="3021772"/>
            <a:ext cx="233265" cy="223935"/>
          </a:xfrm>
          <a:prstGeom prst="ellipse">
            <a:avLst/>
          </a:prstGeom>
          <a:solidFill>
            <a:srgbClr val="73D2E8"/>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26009DB7-F3F3-497C-9A8C-FC066BFE84DF}"/>
              </a:ext>
            </a:extLst>
          </p:cNvPr>
          <p:cNvSpPr/>
          <p:nvPr/>
        </p:nvSpPr>
        <p:spPr>
          <a:xfrm>
            <a:off x="10528671" y="2258413"/>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6" name="橢圓 95">
            <a:extLst>
              <a:ext uri="{FF2B5EF4-FFF2-40B4-BE49-F238E27FC236}">
                <a16:creationId xmlns:a16="http://schemas.microsoft.com/office/drawing/2014/main" id="{3C88DC5B-F094-44C1-B14B-5E86F6D260AE}"/>
              </a:ext>
            </a:extLst>
          </p:cNvPr>
          <p:cNvSpPr/>
          <p:nvPr/>
        </p:nvSpPr>
        <p:spPr>
          <a:xfrm>
            <a:off x="10092743" y="448657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AutoShape 45">
            <a:extLst>
              <a:ext uri="{FF2B5EF4-FFF2-40B4-BE49-F238E27FC236}">
                <a16:creationId xmlns:a16="http://schemas.microsoft.com/office/drawing/2014/main" id="{413A9A0E-3C56-447C-B633-6CD7C458100A}"/>
              </a:ext>
            </a:extLst>
          </p:cNvPr>
          <p:cNvSpPr>
            <a:spLocks noChangeArrowheads="1"/>
          </p:cNvSpPr>
          <p:nvPr/>
        </p:nvSpPr>
        <p:spPr bwMode="auto">
          <a:xfrm>
            <a:off x="9509249" y="3473508"/>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98" name="橢圓 97">
            <a:extLst>
              <a:ext uri="{FF2B5EF4-FFF2-40B4-BE49-F238E27FC236}">
                <a16:creationId xmlns:a16="http://schemas.microsoft.com/office/drawing/2014/main" id="{D3D28DAA-3F67-4009-9EDC-439C66658ADC}"/>
              </a:ext>
            </a:extLst>
          </p:cNvPr>
          <p:cNvSpPr/>
          <p:nvPr/>
        </p:nvSpPr>
        <p:spPr>
          <a:xfrm>
            <a:off x="8920905" y="195744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27032C7-F8B6-42FC-B34E-EB187C9C2D76}"/>
              </a:ext>
            </a:extLst>
          </p:cNvPr>
          <p:cNvSpPr/>
          <p:nvPr/>
        </p:nvSpPr>
        <p:spPr>
          <a:xfrm>
            <a:off x="8751779" y="2717282"/>
            <a:ext cx="1759151" cy="1722812"/>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TextBox 16">
            <a:extLst>
              <a:ext uri="{FF2B5EF4-FFF2-40B4-BE49-F238E27FC236}">
                <a16:creationId xmlns:a16="http://schemas.microsoft.com/office/drawing/2014/main" id="{01A0095A-7B30-42A8-AC6B-A0259AA9C955}"/>
              </a:ext>
            </a:extLst>
          </p:cNvPr>
          <p:cNvSpPr txBox="1"/>
          <p:nvPr/>
        </p:nvSpPr>
        <p:spPr>
          <a:xfrm>
            <a:off x="9417703" y="5118636"/>
            <a:ext cx="1310879" cy="461665"/>
          </a:xfrm>
          <a:prstGeom prst="rect">
            <a:avLst/>
          </a:prstGeom>
          <a:noFill/>
        </p:spPr>
        <p:txBody>
          <a:bodyPr wrap="square" rtlCol="0">
            <a:spAutoFit/>
          </a:bodyPr>
          <a:lstStyle/>
          <a:p>
            <a:pPr algn="l"/>
            <a:r>
              <a:rPr lang="en-US" altLang="zh-TW" sz="2400" b="1" dirty="0"/>
              <a:t>K</a:t>
            </a:r>
            <a:r>
              <a:rPr lang="zh-TW" altLang="en-US" sz="2400" b="1" dirty="0"/>
              <a:t> </a:t>
            </a:r>
            <a:r>
              <a:rPr lang="en-US" altLang="zh-TW" sz="2400" b="1" dirty="0"/>
              <a:t>=</a:t>
            </a:r>
            <a:r>
              <a:rPr lang="zh-TW" altLang="en-US" sz="2400" b="1" dirty="0"/>
              <a:t> </a:t>
            </a:r>
            <a:r>
              <a:rPr lang="en-US" altLang="zh-TW" sz="2400" b="1" dirty="0"/>
              <a:t>3</a:t>
            </a:r>
            <a:endParaRPr lang="en-US" altLang="zh-TW" sz="2400" b="1" dirty="0">
              <a:ea typeface="Montserrat" charset="0"/>
              <a:cs typeface="Montserrat" charset="0"/>
            </a:endParaRPr>
          </a:p>
        </p:txBody>
      </p:sp>
      <p:sp>
        <p:nvSpPr>
          <p:cNvPr id="101" name="TextBox 16">
            <a:extLst>
              <a:ext uri="{FF2B5EF4-FFF2-40B4-BE49-F238E27FC236}">
                <a16:creationId xmlns:a16="http://schemas.microsoft.com/office/drawing/2014/main" id="{475D386F-CC66-45D2-9A1D-9A25359D33C3}"/>
              </a:ext>
            </a:extLst>
          </p:cNvPr>
          <p:cNvSpPr txBox="1"/>
          <p:nvPr/>
        </p:nvSpPr>
        <p:spPr>
          <a:xfrm>
            <a:off x="585813" y="5586530"/>
            <a:ext cx="3154407" cy="461665"/>
          </a:xfrm>
          <a:prstGeom prst="rect">
            <a:avLst/>
          </a:prstGeom>
          <a:noFill/>
        </p:spPr>
        <p:txBody>
          <a:bodyPr wrap="square" rtlCol="0">
            <a:spAutoFit/>
          </a:bodyPr>
          <a:lstStyle/>
          <a:p>
            <a:pPr algn="l"/>
            <a:r>
              <a:rPr lang="zh-TW" altLang="en-US" sz="2400" b="1" dirty="0">
                <a:latin typeface="微軟正黑體" panose="020B0604030504040204" pitchFamily="34" charset="-120"/>
                <a:ea typeface="微軟正黑體" panose="020B0604030504040204" pitchFamily="34" charset="-120"/>
              </a:rPr>
              <a:t>新的資料屬於</a:t>
            </a:r>
            <a:r>
              <a:rPr lang="zh-TW" altLang="en-US" sz="2400" b="1" dirty="0">
                <a:solidFill>
                  <a:srgbClr val="FF0000"/>
                </a:solidFill>
                <a:latin typeface="微軟正黑體" panose="020B0604030504040204" pitchFamily="34" charset="-120"/>
                <a:ea typeface="微軟正黑體" panose="020B0604030504040204" pitchFamily="34" charset="-120"/>
              </a:rPr>
              <a:t>紅色</a:t>
            </a:r>
            <a:endParaRPr lang="en-US" altLang="zh-TW" sz="2400" b="1" dirty="0">
              <a:solidFill>
                <a:srgbClr val="FF0000"/>
              </a:solidFill>
              <a:latin typeface="微軟正黑體" panose="020B0604030504040204" pitchFamily="34" charset="-120"/>
              <a:ea typeface="微軟正黑體" panose="020B0604030504040204" pitchFamily="34" charset="-120"/>
            </a:endParaRPr>
          </a:p>
        </p:txBody>
      </p:sp>
      <p:sp>
        <p:nvSpPr>
          <p:cNvPr id="102" name="TextBox 16">
            <a:extLst>
              <a:ext uri="{FF2B5EF4-FFF2-40B4-BE49-F238E27FC236}">
                <a16:creationId xmlns:a16="http://schemas.microsoft.com/office/drawing/2014/main" id="{C1295818-1BA4-4E4F-83C3-0C2BCF279550}"/>
              </a:ext>
            </a:extLst>
          </p:cNvPr>
          <p:cNvSpPr txBox="1"/>
          <p:nvPr/>
        </p:nvSpPr>
        <p:spPr>
          <a:xfrm>
            <a:off x="8495938" y="5580301"/>
            <a:ext cx="3154407" cy="461665"/>
          </a:xfrm>
          <a:prstGeom prst="rect">
            <a:avLst/>
          </a:prstGeom>
          <a:noFill/>
        </p:spPr>
        <p:txBody>
          <a:bodyPr wrap="square" rtlCol="0">
            <a:spAutoFit/>
          </a:bodyPr>
          <a:lstStyle/>
          <a:p>
            <a:pPr algn="l"/>
            <a:r>
              <a:rPr lang="zh-TW" altLang="en-US" sz="2400" b="1" dirty="0">
                <a:latin typeface="微軟正黑體" panose="020B0604030504040204" pitchFamily="34" charset="-120"/>
                <a:ea typeface="微軟正黑體" panose="020B0604030504040204" pitchFamily="34" charset="-120"/>
              </a:rPr>
              <a:t>新的資料屬於</a:t>
            </a:r>
            <a:r>
              <a:rPr lang="zh-TW" altLang="en-US" sz="2400" b="1" dirty="0">
                <a:solidFill>
                  <a:srgbClr val="73D2E8"/>
                </a:solidFill>
                <a:latin typeface="微軟正黑體" panose="020B0604030504040204" pitchFamily="34" charset="-120"/>
                <a:ea typeface="微軟正黑體" panose="020B0604030504040204" pitchFamily="34" charset="-120"/>
              </a:rPr>
              <a:t>藍色</a:t>
            </a:r>
            <a:endParaRPr lang="en-US" altLang="zh-TW" sz="2400" b="1" dirty="0">
              <a:solidFill>
                <a:srgbClr val="73D2E8"/>
              </a:solidFill>
              <a:latin typeface="微軟正黑體" panose="020B0604030504040204" pitchFamily="34" charset="-120"/>
              <a:ea typeface="微軟正黑體" panose="020B0604030504040204" pitchFamily="34" charset="-120"/>
            </a:endParaRPr>
          </a:p>
        </p:txBody>
      </p:sp>
      <p:sp>
        <p:nvSpPr>
          <p:cNvPr id="103" name="矩形 102">
            <a:extLst>
              <a:ext uri="{FF2B5EF4-FFF2-40B4-BE49-F238E27FC236}">
                <a16:creationId xmlns:a16="http://schemas.microsoft.com/office/drawing/2014/main" id="{A3D4C3DA-0E64-41EE-BED3-3075A835C710}"/>
              </a:ext>
            </a:extLst>
          </p:cNvPr>
          <p:cNvSpPr/>
          <p:nvPr/>
        </p:nvSpPr>
        <p:spPr>
          <a:xfrm>
            <a:off x="4660013" y="5586530"/>
            <a:ext cx="2646878"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需要進行額外處理</a:t>
            </a:r>
          </a:p>
        </p:txBody>
      </p:sp>
      <p:cxnSp>
        <p:nvCxnSpPr>
          <p:cNvPr id="104" name="AutoShape 49">
            <a:extLst>
              <a:ext uri="{FF2B5EF4-FFF2-40B4-BE49-F238E27FC236}">
                <a16:creationId xmlns:a16="http://schemas.microsoft.com/office/drawing/2014/main" id="{03B4C601-FA70-4DCC-84AE-B7B10D29AD42}"/>
              </a:ext>
            </a:extLst>
          </p:cNvPr>
          <p:cNvCxnSpPr>
            <a:cxnSpLocks noChangeShapeType="1"/>
            <a:endCxn id="56" idx="3"/>
          </p:cNvCxnSpPr>
          <p:nvPr/>
        </p:nvCxnSpPr>
        <p:spPr bwMode="auto">
          <a:xfrm flipV="1">
            <a:off x="1955073" y="3412754"/>
            <a:ext cx="120931" cy="146146"/>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105" name="AutoShape 49">
            <a:extLst>
              <a:ext uri="{FF2B5EF4-FFF2-40B4-BE49-F238E27FC236}">
                <a16:creationId xmlns:a16="http://schemas.microsoft.com/office/drawing/2014/main" id="{3A7F8722-86B9-464F-8596-4389B4C5E263}"/>
              </a:ext>
            </a:extLst>
          </p:cNvPr>
          <p:cNvCxnSpPr>
            <a:cxnSpLocks noChangeShapeType="1"/>
            <a:stCxn id="76" idx="5"/>
            <a:endCxn id="79" idx="1"/>
          </p:cNvCxnSpPr>
          <p:nvPr/>
        </p:nvCxnSpPr>
        <p:spPr bwMode="auto">
          <a:xfrm>
            <a:off x="5599090" y="3250490"/>
            <a:ext cx="146440" cy="328199"/>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106" name="AutoShape 49">
            <a:extLst>
              <a:ext uri="{FF2B5EF4-FFF2-40B4-BE49-F238E27FC236}">
                <a16:creationId xmlns:a16="http://schemas.microsoft.com/office/drawing/2014/main" id="{E4664E93-FEA4-4028-AFD7-04D554EDC427}"/>
              </a:ext>
            </a:extLst>
          </p:cNvPr>
          <p:cNvCxnSpPr>
            <a:cxnSpLocks noChangeShapeType="1"/>
            <a:stCxn id="79" idx="5"/>
            <a:endCxn id="74" idx="3"/>
          </p:cNvCxnSpPr>
          <p:nvPr/>
        </p:nvCxnSpPr>
        <p:spPr bwMode="auto">
          <a:xfrm flipV="1">
            <a:off x="5862151" y="3440115"/>
            <a:ext cx="67774" cy="138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107" name="AutoShape 49">
            <a:extLst>
              <a:ext uri="{FF2B5EF4-FFF2-40B4-BE49-F238E27FC236}">
                <a16:creationId xmlns:a16="http://schemas.microsoft.com/office/drawing/2014/main" id="{B19FAB66-931E-4F5E-82D0-E4C1BE125D7D}"/>
              </a:ext>
            </a:extLst>
          </p:cNvPr>
          <p:cNvCxnSpPr>
            <a:cxnSpLocks noChangeShapeType="1"/>
            <a:stCxn id="94" idx="5"/>
            <a:endCxn id="97" idx="1"/>
          </p:cNvCxnSpPr>
          <p:nvPr/>
        </p:nvCxnSpPr>
        <p:spPr bwMode="auto">
          <a:xfrm>
            <a:off x="9383542" y="3212912"/>
            <a:ext cx="184018" cy="365777"/>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108" name="AutoShape 49">
            <a:extLst>
              <a:ext uri="{FF2B5EF4-FFF2-40B4-BE49-F238E27FC236}">
                <a16:creationId xmlns:a16="http://schemas.microsoft.com/office/drawing/2014/main" id="{9B450063-6CC8-4E39-963B-3C8592D96FA8}"/>
              </a:ext>
            </a:extLst>
          </p:cNvPr>
          <p:cNvCxnSpPr>
            <a:cxnSpLocks noChangeShapeType="1"/>
            <a:stCxn id="90" idx="0"/>
            <a:endCxn id="97" idx="3"/>
          </p:cNvCxnSpPr>
          <p:nvPr/>
        </p:nvCxnSpPr>
        <p:spPr bwMode="auto">
          <a:xfrm flipV="1">
            <a:off x="9603294" y="3683870"/>
            <a:ext cx="22576" cy="546570"/>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109" name="AutoShape 49">
            <a:extLst>
              <a:ext uri="{FF2B5EF4-FFF2-40B4-BE49-F238E27FC236}">
                <a16:creationId xmlns:a16="http://schemas.microsoft.com/office/drawing/2014/main" id="{14B11220-5A8D-44CA-BD2F-62C5D0C20124}"/>
              </a:ext>
            </a:extLst>
          </p:cNvPr>
          <p:cNvCxnSpPr>
            <a:cxnSpLocks noChangeShapeType="1"/>
            <a:stCxn id="92" idx="3"/>
            <a:endCxn id="97" idx="5"/>
          </p:cNvCxnSpPr>
          <p:nvPr/>
        </p:nvCxnSpPr>
        <p:spPr bwMode="auto">
          <a:xfrm flipH="1">
            <a:off x="9684181" y="3440115"/>
            <a:ext cx="67774" cy="138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13409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AutoShape 49">
            <a:extLst>
              <a:ext uri="{FF2B5EF4-FFF2-40B4-BE49-F238E27FC236}">
                <a16:creationId xmlns:a16="http://schemas.microsoft.com/office/drawing/2014/main" id="{3C19D153-91D0-4997-8383-F58C0E90CDA3}"/>
              </a:ext>
            </a:extLst>
          </p:cNvPr>
          <p:cNvCxnSpPr>
            <a:cxnSpLocks noChangeShapeType="1"/>
            <a:endCxn id="71" idx="1"/>
          </p:cNvCxnSpPr>
          <p:nvPr/>
        </p:nvCxnSpPr>
        <p:spPr bwMode="auto">
          <a:xfrm flipV="1">
            <a:off x="4560161" y="3673540"/>
            <a:ext cx="872260" cy="372462"/>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73" name="橢圓 72">
            <a:extLst>
              <a:ext uri="{FF2B5EF4-FFF2-40B4-BE49-F238E27FC236}">
                <a16:creationId xmlns:a16="http://schemas.microsoft.com/office/drawing/2014/main" id="{53B91B08-52E3-4D2F-B702-7C9A53D3B861}"/>
              </a:ext>
            </a:extLst>
          </p:cNvPr>
          <p:cNvSpPr/>
          <p:nvPr/>
        </p:nvSpPr>
        <p:spPr>
          <a:xfrm>
            <a:off x="4437770" y="2612719"/>
            <a:ext cx="2105919" cy="213469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1931218" y="1018810"/>
            <a:ext cx="1896490" cy="830997"/>
          </a:xfrm>
          <a:prstGeom prst="rect">
            <a:avLst/>
          </a:prstGeom>
          <a:noFill/>
        </p:spPr>
        <p:txBody>
          <a:bodyPr wrap="square" rtlCol="0">
            <a:spAutoFit/>
          </a:bodyPr>
          <a:lstStyle/>
          <a:p>
            <a:pPr algn="l">
              <a:lnSpc>
                <a:spcPct val="150000"/>
              </a:lnSpc>
              <a:spcAft>
                <a:spcPts val="2400"/>
              </a:spcAft>
            </a:pPr>
            <a:r>
              <a:rPr lang="en-US" altLang="zh-TW" sz="3200" b="1" dirty="0">
                <a:latin typeface="微軟正黑體" panose="020B0604030504040204" pitchFamily="34" charset="-120"/>
                <a:ea typeface="微軟正黑體" panose="020B0604030504040204" pitchFamily="34" charset="-120"/>
              </a:rPr>
              <a:t>K</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5</a:t>
            </a:r>
            <a:endParaRPr lang="en-US" altLang="zh-TW" sz="2000" b="1" dirty="0">
              <a:ea typeface="Montserrat" charset="0"/>
              <a:cs typeface="Montserrat" charset="0"/>
            </a:endParaRPr>
          </a:p>
        </p:txBody>
      </p:sp>
      <p:sp>
        <p:nvSpPr>
          <p:cNvPr id="47"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2545459" y="1906526"/>
            <a:ext cx="0" cy="3311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8" name="Line 41">
            <a:extLst>
              <a:ext uri="{FF2B5EF4-FFF2-40B4-BE49-F238E27FC236}">
                <a16:creationId xmlns:a16="http://schemas.microsoft.com/office/drawing/2014/main" id="{54340C97-E1BF-4024-A828-000B5C46794F}"/>
              </a:ext>
            </a:extLst>
          </p:cNvPr>
          <p:cNvSpPr>
            <a:spLocks noChangeShapeType="1"/>
          </p:cNvSpPr>
          <p:nvPr/>
        </p:nvSpPr>
        <p:spPr bwMode="auto">
          <a:xfrm>
            <a:off x="2545459" y="5220749"/>
            <a:ext cx="66960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9"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2247009" y="197546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50"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8713213" y="5255554"/>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51" name="橢圓 50">
            <a:extLst>
              <a:ext uri="{FF2B5EF4-FFF2-40B4-BE49-F238E27FC236}">
                <a16:creationId xmlns:a16="http://schemas.microsoft.com/office/drawing/2014/main" id="{EAD08285-2AC0-411A-84E3-DF43C2E56E58}"/>
              </a:ext>
            </a:extLst>
          </p:cNvPr>
          <p:cNvSpPr/>
          <p:nvPr/>
        </p:nvSpPr>
        <p:spPr>
          <a:xfrm>
            <a:off x="4519970" y="226653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F637304-5B70-44EE-9E22-C0A6B0BEFA54}"/>
              </a:ext>
            </a:extLst>
          </p:cNvPr>
          <p:cNvSpPr/>
          <p:nvPr/>
        </p:nvSpPr>
        <p:spPr>
          <a:xfrm>
            <a:off x="6697570" y="380434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C85FA060-D12F-4945-837A-DE8B25A5471C}"/>
              </a:ext>
            </a:extLst>
          </p:cNvPr>
          <p:cNvSpPr/>
          <p:nvPr/>
        </p:nvSpPr>
        <p:spPr>
          <a:xfrm>
            <a:off x="3157812" y="3461512"/>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DC338031-61FD-4FE0-AE97-052278E4B282}"/>
              </a:ext>
            </a:extLst>
          </p:cNvPr>
          <p:cNvSpPr/>
          <p:nvPr/>
        </p:nvSpPr>
        <p:spPr>
          <a:xfrm>
            <a:off x="3793508" y="3445562"/>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187D83A3-CC20-44A8-82F9-71BCABF76F93}"/>
              </a:ext>
            </a:extLst>
          </p:cNvPr>
          <p:cNvSpPr/>
          <p:nvPr/>
        </p:nvSpPr>
        <p:spPr>
          <a:xfrm>
            <a:off x="3586339" y="235188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18B27607-ECE8-406F-8AE6-88A6E78EE983}"/>
              </a:ext>
            </a:extLst>
          </p:cNvPr>
          <p:cNvSpPr/>
          <p:nvPr/>
        </p:nvSpPr>
        <p:spPr>
          <a:xfrm>
            <a:off x="5020150" y="315289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橢圓 56">
            <a:extLst>
              <a:ext uri="{FF2B5EF4-FFF2-40B4-BE49-F238E27FC236}">
                <a16:creationId xmlns:a16="http://schemas.microsoft.com/office/drawing/2014/main" id="{2FD2979D-70EC-48B5-9B4B-FFD7536022A9}"/>
              </a:ext>
            </a:extLst>
          </p:cNvPr>
          <p:cNvSpPr/>
          <p:nvPr/>
        </p:nvSpPr>
        <p:spPr>
          <a:xfrm>
            <a:off x="4195939" y="322162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8B7D531E-BBB0-4293-A795-2A16FD1B9E05}"/>
              </a:ext>
            </a:extLst>
          </p:cNvPr>
          <p:cNvSpPr/>
          <p:nvPr/>
        </p:nvSpPr>
        <p:spPr>
          <a:xfrm>
            <a:off x="6812159" y="254197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14B91B7F-6EE9-4ECB-9593-8D9A5A2E410F}"/>
              </a:ext>
            </a:extLst>
          </p:cNvPr>
          <p:cNvSpPr/>
          <p:nvPr/>
        </p:nvSpPr>
        <p:spPr>
          <a:xfrm>
            <a:off x="7590582" y="294538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60252A8B-1CCB-4B59-9593-A171C2E3CCE7}"/>
              </a:ext>
            </a:extLst>
          </p:cNvPr>
          <p:cNvSpPr/>
          <p:nvPr/>
        </p:nvSpPr>
        <p:spPr>
          <a:xfrm>
            <a:off x="8216606" y="346151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46529D4-0065-4630-8027-4FE0EC68BCDC}"/>
              </a:ext>
            </a:extLst>
          </p:cNvPr>
          <p:cNvSpPr/>
          <p:nvPr/>
        </p:nvSpPr>
        <p:spPr>
          <a:xfrm>
            <a:off x="7230247" y="344556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A22DDD31-C765-4E75-9DFF-7B82100783D4}"/>
              </a:ext>
            </a:extLst>
          </p:cNvPr>
          <p:cNvSpPr/>
          <p:nvPr/>
        </p:nvSpPr>
        <p:spPr>
          <a:xfrm>
            <a:off x="8631244" y="411719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A883487A-A971-4705-91B0-E8ABF13F35A1}"/>
              </a:ext>
            </a:extLst>
          </p:cNvPr>
          <p:cNvSpPr/>
          <p:nvPr/>
        </p:nvSpPr>
        <p:spPr>
          <a:xfrm>
            <a:off x="3273468" y="288669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C51FB606-0414-4E43-86E0-E5EB5136C59E}"/>
              </a:ext>
            </a:extLst>
          </p:cNvPr>
          <p:cNvSpPr/>
          <p:nvPr/>
        </p:nvSpPr>
        <p:spPr>
          <a:xfrm>
            <a:off x="3268316" y="438764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CA40A886-9479-4DBE-AEC3-A59E7749EE11}"/>
              </a:ext>
            </a:extLst>
          </p:cNvPr>
          <p:cNvSpPr/>
          <p:nvPr/>
        </p:nvSpPr>
        <p:spPr>
          <a:xfrm>
            <a:off x="4438443" y="392975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20BEEB45-DE3B-4837-8142-E56F62F15345}"/>
              </a:ext>
            </a:extLst>
          </p:cNvPr>
          <p:cNvSpPr/>
          <p:nvPr/>
        </p:nvSpPr>
        <p:spPr>
          <a:xfrm>
            <a:off x="5653968" y="206835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2A951180-1FE5-4E94-9259-BDA94C731D61}"/>
              </a:ext>
            </a:extLst>
          </p:cNvPr>
          <p:cNvSpPr/>
          <p:nvPr/>
        </p:nvSpPr>
        <p:spPr>
          <a:xfrm>
            <a:off x="7240685" y="217319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FA42FC02-5BE8-407C-BEBC-7A81055EA3D0}"/>
              </a:ext>
            </a:extLst>
          </p:cNvPr>
          <p:cNvSpPr/>
          <p:nvPr/>
        </p:nvSpPr>
        <p:spPr>
          <a:xfrm>
            <a:off x="6321514" y="3155778"/>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80618115-CD8B-4413-BBEF-785B0F245F1F}"/>
              </a:ext>
            </a:extLst>
          </p:cNvPr>
          <p:cNvSpPr/>
          <p:nvPr/>
        </p:nvSpPr>
        <p:spPr>
          <a:xfrm>
            <a:off x="5729983" y="259692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橢圓 69">
            <a:extLst>
              <a:ext uri="{FF2B5EF4-FFF2-40B4-BE49-F238E27FC236}">
                <a16:creationId xmlns:a16="http://schemas.microsoft.com/office/drawing/2014/main" id="{215B23F5-C694-4CFB-8D7B-190B452BDAEF}"/>
              </a:ext>
            </a:extLst>
          </p:cNvPr>
          <p:cNvSpPr/>
          <p:nvPr/>
        </p:nvSpPr>
        <p:spPr>
          <a:xfrm>
            <a:off x="6447326" y="1868535"/>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AutoShape 45">
            <a:extLst>
              <a:ext uri="{FF2B5EF4-FFF2-40B4-BE49-F238E27FC236}">
                <a16:creationId xmlns:a16="http://schemas.microsoft.com/office/drawing/2014/main" id="{CD8DBF6A-FE09-47C6-821F-3C5B21CD23BB}"/>
              </a:ext>
            </a:extLst>
          </p:cNvPr>
          <p:cNvSpPr>
            <a:spLocks noChangeArrowheads="1"/>
          </p:cNvSpPr>
          <p:nvPr/>
        </p:nvSpPr>
        <p:spPr bwMode="auto">
          <a:xfrm>
            <a:off x="5374110" y="3568359"/>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72" name="橢圓 71">
            <a:extLst>
              <a:ext uri="{FF2B5EF4-FFF2-40B4-BE49-F238E27FC236}">
                <a16:creationId xmlns:a16="http://schemas.microsoft.com/office/drawing/2014/main" id="{EE3F6036-91A6-4BF1-B85D-5EB689A38407}"/>
              </a:ext>
            </a:extLst>
          </p:cNvPr>
          <p:cNvSpPr/>
          <p:nvPr/>
        </p:nvSpPr>
        <p:spPr>
          <a:xfrm>
            <a:off x="4916277" y="239713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AutoShape 49">
            <a:extLst>
              <a:ext uri="{FF2B5EF4-FFF2-40B4-BE49-F238E27FC236}">
                <a16:creationId xmlns:a16="http://schemas.microsoft.com/office/drawing/2014/main" id="{19413516-A81B-40CF-9E5C-9E66C11670D0}"/>
              </a:ext>
            </a:extLst>
          </p:cNvPr>
          <p:cNvCxnSpPr>
            <a:cxnSpLocks noChangeShapeType="1"/>
            <a:stCxn id="56" idx="5"/>
            <a:endCxn id="71" idx="1"/>
          </p:cNvCxnSpPr>
          <p:nvPr/>
        </p:nvCxnSpPr>
        <p:spPr bwMode="auto">
          <a:xfrm>
            <a:off x="5219254" y="3344038"/>
            <a:ext cx="213167" cy="329502"/>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6" name="AutoShape 49">
            <a:extLst>
              <a:ext uri="{FF2B5EF4-FFF2-40B4-BE49-F238E27FC236}">
                <a16:creationId xmlns:a16="http://schemas.microsoft.com/office/drawing/2014/main" id="{6851A5E8-EC67-42F5-BCCA-7FC9B6DB1F61}"/>
              </a:ext>
            </a:extLst>
          </p:cNvPr>
          <p:cNvCxnSpPr>
            <a:cxnSpLocks noChangeShapeType="1"/>
            <a:stCxn id="69" idx="4"/>
            <a:endCxn id="71" idx="5"/>
          </p:cNvCxnSpPr>
          <p:nvPr/>
        </p:nvCxnSpPr>
        <p:spPr bwMode="auto">
          <a:xfrm flipH="1">
            <a:off x="5549042" y="2820859"/>
            <a:ext cx="297574" cy="852681"/>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7" name="AutoShape 49">
            <a:extLst>
              <a:ext uri="{FF2B5EF4-FFF2-40B4-BE49-F238E27FC236}">
                <a16:creationId xmlns:a16="http://schemas.microsoft.com/office/drawing/2014/main" id="{F7E5EE9A-077C-4457-B39F-209FB538548D}"/>
              </a:ext>
            </a:extLst>
          </p:cNvPr>
          <p:cNvCxnSpPr>
            <a:cxnSpLocks noChangeShapeType="1"/>
            <a:stCxn id="68" idx="2"/>
            <a:endCxn id="71" idx="5"/>
          </p:cNvCxnSpPr>
          <p:nvPr/>
        </p:nvCxnSpPr>
        <p:spPr bwMode="auto">
          <a:xfrm flipH="1">
            <a:off x="5549042" y="3267746"/>
            <a:ext cx="772472" cy="40579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78" name="橢圓 77">
            <a:extLst>
              <a:ext uri="{FF2B5EF4-FFF2-40B4-BE49-F238E27FC236}">
                <a16:creationId xmlns:a16="http://schemas.microsoft.com/office/drawing/2014/main" id="{6CBF6175-F924-4408-97EB-76E1DD3C7BA8}"/>
              </a:ext>
            </a:extLst>
          </p:cNvPr>
          <p:cNvSpPr/>
          <p:nvPr/>
        </p:nvSpPr>
        <p:spPr>
          <a:xfrm>
            <a:off x="5192093" y="415250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AutoShape 49">
            <a:extLst>
              <a:ext uri="{FF2B5EF4-FFF2-40B4-BE49-F238E27FC236}">
                <a16:creationId xmlns:a16="http://schemas.microsoft.com/office/drawing/2014/main" id="{0687BBA7-6CE7-4593-AFF9-A12DB5950B96}"/>
              </a:ext>
            </a:extLst>
          </p:cNvPr>
          <p:cNvCxnSpPr>
            <a:cxnSpLocks noChangeShapeType="1"/>
            <a:stCxn id="78" idx="7"/>
            <a:endCxn id="71" idx="3"/>
          </p:cNvCxnSpPr>
          <p:nvPr/>
        </p:nvCxnSpPr>
        <p:spPr bwMode="auto">
          <a:xfrm flipV="1">
            <a:off x="5391197" y="3778721"/>
            <a:ext cx="99534" cy="406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80" name="TextBox 16">
            <a:extLst>
              <a:ext uri="{FF2B5EF4-FFF2-40B4-BE49-F238E27FC236}">
                <a16:creationId xmlns:a16="http://schemas.microsoft.com/office/drawing/2014/main" id="{B4413D65-47EA-4F58-9EA2-B91A3EAD232E}"/>
              </a:ext>
            </a:extLst>
          </p:cNvPr>
          <p:cNvSpPr txBox="1"/>
          <p:nvPr/>
        </p:nvSpPr>
        <p:spPr>
          <a:xfrm>
            <a:off x="2158129" y="5676576"/>
            <a:ext cx="7928220" cy="523220"/>
          </a:xfrm>
          <a:prstGeom prst="rect">
            <a:avLst/>
          </a:prstGeom>
          <a:noFill/>
        </p:spPr>
        <p:txBody>
          <a:bodyPr wrap="square" rtlCol="0">
            <a:spAutoFit/>
          </a:bodyPr>
          <a:lstStyle/>
          <a:p>
            <a:pPr algn="l"/>
            <a:r>
              <a:rPr lang="zh-TW" altLang="en-US" sz="2800" dirty="0">
                <a:latin typeface="微軟正黑體" panose="020B0604030504040204" pitchFamily="34" charset="-120"/>
                <a:ea typeface="微軟正黑體" panose="020B0604030504040204" pitchFamily="34" charset="-120"/>
              </a:rPr>
              <a:t>依照上圖可以判斷新的</a:t>
            </a:r>
            <a:r>
              <a:rPr lang="en-US" altLang="zh-TW" sz="2800" dirty="0">
                <a:latin typeface="微軟正黑體" panose="020B0604030504040204" pitchFamily="34" charset="-120"/>
                <a:ea typeface="微軟正黑體" panose="020B0604030504040204" pitchFamily="34" charset="-120"/>
              </a:rPr>
              <a:t>data</a:t>
            </a:r>
            <a:r>
              <a:rPr lang="zh-TW" altLang="en-US" sz="2800" dirty="0">
                <a:latin typeface="微軟正黑體" panose="020B0604030504040204" pitchFamily="34" charset="-120"/>
                <a:ea typeface="微軟正黑體" panose="020B0604030504040204" pitchFamily="34" charset="-120"/>
              </a:rPr>
              <a:t>是屬於</a:t>
            </a:r>
            <a:r>
              <a:rPr lang="zh-TW" altLang="en-US" sz="2800" dirty="0">
                <a:solidFill>
                  <a:srgbClr val="00B0F0"/>
                </a:solidFill>
                <a:latin typeface="微軟正黑體" panose="020B0604030504040204" pitchFamily="34" charset="-120"/>
                <a:ea typeface="微軟正黑體" panose="020B0604030504040204" pitchFamily="34" charset="-120"/>
              </a:rPr>
              <a:t>藍色</a:t>
            </a:r>
            <a:r>
              <a:rPr lang="zh-TW" altLang="en-US" sz="2800" dirty="0">
                <a:latin typeface="微軟正黑體" panose="020B0604030504040204" pitchFamily="34" charset="-120"/>
                <a:ea typeface="微軟正黑體" panose="020B0604030504040204" pitchFamily="34" charset="-120"/>
              </a:rPr>
              <a:t>這群的</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2054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37" name="Line 42">
            <a:extLst>
              <a:ext uri="{FF2B5EF4-FFF2-40B4-BE49-F238E27FC236}">
                <a16:creationId xmlns:a16="http://schemas.microsoft.com/office/drawing/2014/main" id="{5FA7ED42-EA6F-419F-818E-6E4D328C250E}"/>
              </a:ext>
            </a:extLst>
          </p:cNvPr>
          <p:cNvSpPr>
            <a:spLocks noChangeShapeType="1"/>
          </p:cNvSpPr>
          <p:nvPr/>
        </p:nvSpPr>
        <p:spPr bwMode="auto">
          <a:xfrm flipV="1">
            <a:off x="944656" y="1899436"/>
            <a:ext cx="0" cy="3242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8" name="Line 41">
            <a:extLst>
              <a:ext uri="{FF2B5EF4-FFF2-40B4-BE49-F238E27FC236}">
                <a16:creationId xmlns:a16="http://schemas.microsoft.com/office/drawing/2014/main" id="{B747E764-42B4-49D8-A7A0-835A9D5C3FDD}"/>
              </a:ext>
            </a:extLst>
          </p:cNvPr>
          <p:cNvSpPr>
            <a:spLocks noChangeShapeType="1"/>
          </p:cNvSpPr>
          <p:nvPr/>
        </p:nvSpPr>
        <p:spPr bwMode="auto">
          <a:xfrm flipV="1">
            <a:off x="944658" y="5142019"/>
            <a:ext cx="3491814" cy="26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9" name="Text Box 43">
            <a:extLst>
              <a:ext uri="{FF2B5EF4-FFF2-40B4-BE49-F238E27FC236}">
                <a16:creationId xmlns:a16="http://schemas.microsoft.com/office/drawing/2014/main" id="{DDA52BFB-0D4F-4905-9062-DF9F89866419}"/>
              </a:ext>
            </a:extLst>
          </p:cNvPr>
          <p:cNvSpPr txBox="1">
            <a:spLocks noChangeArrowheads="1"/>
          </p:cNvSpPr>
          <p:nvPr/>
        </p:nvSpPr>
        <p:spPr bwMode="auto">
          <a:xfrm>
            <a:off x="646206" y="189943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40" name="Text Box 43">
            <a:extLst>
              <a:ext uri="{FF2B5EF4-FFF2-40B4-BE49-F238E27FC236}">
                <a16:creationId xmlns:a16="http://schemas.microsoft.com/office/drawing/2014/main" id="{5AE24317-B201-40D2-AF6B-D5A08DF15793}"/>
              </a:ext>
            </a:extLst>
          </p:cNvPr>
          <p:cNvSpPr txBox="1">
            <a:spLocks noChangeArrowheads="1"/>
          </p:cNvSpPr>
          <p:nvPr/>
        </p:nvSpPr>
        <p:spPr bwMode="auto">
          <a:xfrm>
            <a:off x="4136388" y="5282334"/>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41" name="橢圓 40">
            <a:extLst>
              <a:ext uri="{FF2B5EF4-FFF2-40B4-BE49-F238E27FC236}">
                <a16:creationId xmlns:a16="http://schemas.microsoft.com/office/drawing/2014/main" id="{F2D6064F-C449-40F9-BC6A-D0774099F9D6}"/>
              </a:ext>
            </a:extLst>
          </p:cNvPr>
          <p:cNvSpPr/>
          <p:nvPr/>
        </p:nvSpPr>
        <p:spPr>
          <a:xfrm>
            <a:off x="4019755" y="328752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BA816A81-6B56-4C84-BD9B-C2441D0C6C36}"/>
              </a:ext>
            </a:extLst>
          </p:cNvPr>
          <p:cNvSpPr/>
          <p:nvPr/>
        </p:nvSpPr>
        <p:spPr>
          <a:xfrm>
            <a:off x="1417987" y="353417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772C6324-72A7-4C32-9DA3-1781ABB97119}"/>
              </a:ext>
            </a:extLst>
          </p:cNvPr>
          <p:cNvSpPr/>
          <p:nvPr/>
        </p:nvSpPr>
        <p:spPr>
          <a:xfrm>
            <a:off x="2344005" y="2186534"/>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43">
            <a:extLst>
              <a:ext uri="{FF2B5EF4-FFF2-40B4-BE49-F238E27FC236}">
                <a16:creationId xmlns:a16="http://schemas.microsoft.com/office/drawing/2014/main" id="{AD291D85-E214-4DE9-B494-14E98A5254E5}"/>
              </a:ext>
            </a:extLst>
          </p:cNvPr>
          <p:cNvSpPr/>
          <p:nvPr/>
        </p:nvSpPr>
        <p:spPr>
          <a:xfrm>
            <a:off x="2357848" y="4324656"/>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AC34C215-7A60-4C9E-8DA8-2F7DB53EE138}"/>
              </a:ext>
            </a:extLst>
          </p:cNvPr>
          <p:cNvSpPr/>
          <p:nvPr/>
        </p:nvSpPr>
        <p:spPr>
          <a:xfrm>
            <a:off x="2847298" y="177108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025A9F2D-2958-46C3-8157-B7044A5E0590}"/>
              </a:ext>
            </a:extLst>
          </p:cNvPr>
          <p:cNvSpPr/>
          <p:nvPr/>
        </p:nvSpPr>
        <p:spPr>
          <a:xfrm>
            <a:off x="2588981" y="331642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BF61138F-C59F-4675-8130-03A536BA7077}"/>
              </a:ext>
            </a:extLst>
          </p:cNvPr>
          <p:cNvSpPr/>
          <p:nvPr/>
        </p:nvSpPr>
        <p:spPr>
          <a:xfrm>
            <a:off x="1120811" y="286528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FA0C0410-EC72-4F50-AAD7-FFF7EB277C4B}"/>
              </a:ext>
            </a:extLst>
          </p:cNvPr>
          <p:cNvSpPr/>
          <p:nvPr/>
        </p:nvSpPr>
        <p:spPr>
          <a:xfrm>
            <a:off x="2093203" y="3126800"/>
            <a:ext cx="233265" cy="223935"/>
          </a:xfrm>
          <a:prstGeom prst="ellipse">
            <a:avLst/>
          </a:prstGeom>
          <a:solidFill>
            <a:srgbClr val="73D2E8"/>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9C52C9BF-694E-4758-8BB9-822FE1B99F4E}"/>
              </a:ext>
            </a:extLst>
          </p:cNvPr>
          <p:cNvSpPr/>
          <p:nvPr/>
        </p:nvSpPr>
        <p:spPr>
          <a:xfrm>
            <a:off x="3399858" y="2325863"/>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橢圓 49">
            <a:extLst>
              <a:ext uri="{FF2B5EF4-FFF2-40B4-BE49-F238E27FC236}">
                <a16:creationId xmlns:a16="http://schemas.microsoft.com/office/drawing/2014/main" id="{2D77DAC3-DEFF-40F6-AF4A-5FF127841F3D}"/>
              </a:ext>
            </a:extLst>
          </p:cNvPr>
          <p:cNvSpPr/>
          <p:nvPr/>
        </p:nvSpPr>
        <p:spPr>
          <a:xfrm>
            <a:off x="2963930" y="4554029"/>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AutoShape 45">
            <a:extLst>
              <a:ext uri="{FF2B5EF4-FFF2-40B4-BE49-F238E27FC236}">
                <a16:creationId xmlns:a16="http://schemas.microsoft.com/office/drawing/2014/main" id="{B98D4ACA-A8DC-4DC6-BF59-E937A5F8B664}"/>
              </a:ext>
            </a:extLst>
          </p:cNvPr>
          <p:cNvSpPr>
            <a:spLocks noChangeArrowheads="1"/>
          </p:cNvSpPr>
          <p:nvPr/>
        </p:nvSpPr>
        <p:spPr bwMode="auto">
          <a:xfrm>
            <a:off x="2380436" y="3540958"/>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52" name="橢圓 51">
            <a:extLst>
              <a:ext uri="{FF2B5EF4-FFF2-40B4-BE49-F238E27FC236}">
                <a16:creationId xmlns:a16="http://schemas.microsoft.com/office/drawing/2014/main" id="{EEF81FFD-6E53-4F64-A5CF-50417022A2D8}"/>
              </a:ext>
            </a:extLst>
          </p:cNvPr>
          <p:cNvSpPr/>
          <p:nvPr/>
        </p:nvSpPr>
        <p:spPr>
          <a:xfrm>
            <a:off x="1792092" y="202489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A9636079-968F-49A1-AE71-E7079EBA0EA4}"/>
              </a:ext>
            </a:extLst>
          </p:cNvPr>
          <p:cNvSpPr/>
          <p:nvPr/>
        </p:nvSpPr>
        <p:spPr>
          <a:xfrm>
            <a:off x="1884562" y="3028888"/>
            <a:ext cx="1162802" cy="1081473"/>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TextBox 16">
            <a:extLst>
              <a:ext uri="{FF2B5EF4-FFF2-40B4-BE49-F238E27FC236}">
                <a16:creationId xmlns:a16="http://schemas.microsoft.com/office/drawing/2014/main" id="{72358E25-F49A-49A7-92A1-C585B40C538C}"/>
              </a:ext>
            </a:extLst>
          </p:cNvPr>
          <p:cNvSpPr txBox="1"/>
          <p:nvPr/>
        </p:nvSpPr>
        <p:spPr>
          <a:xfrm>
            <a:off x="2256999" y="5204417"/>
            <a:ext cx="1310879" cy="461665"/>
          </a:xfrm>
          <a:prstGeom prst="rect">
            <a:avLst/>
          </a:prstGeom>
          <a:noFill/>
        </p:spPr>
        <p:txBody>
          <a:bodyPr wrap="square" rtlCol="0">
            <a:spAutoFit/>
          </a:bodyPr>
          <a:lstStyle/>
          <a:p>
            <a:pPr algn="l"/>
            <a:r>
              <a:rPr lang="en-US" altLang="zh-TW" sz="2400" b="1" dirty="0"/>
              <a:t>K</a:t>
            </a:r>
            <a:r>
              <a:rPr lang="zh-TW" altLang="en-US" sz="2400" b="1" dirty="0"/>
              <a:t> </a:t>
            </a:r>
            <a:r>
              <a:rPr lang="en-US" altLang="zh-TW" sz="2400" b="1" dirty="0"/>
              <a:t>=</a:t>
            </a:r>
            <a:r>
              <a:rPr lang="zh-TW" altLang="en-US" sz="2400" b="1" dirty="0"/>
              <a:t> </a:t>
            </a:r>
            <a:r>
              <a:rPr lang="en-US" altLang="zh-TW" sz="2400" b="1" dirty="0"/>
              <a:t>2</a:t>
            </a:r>
            <a:endParaRPr lang="en-US" altLang="zh-TW" sz="2400" b="1" dirty="0">
              <a:ea typeface="Montserrat" charset="0"/>
              <a:cs typeface="Montserrat" charset="0"/>
            </a:endParaRPr>
          </a:p>
        </p:txBody>
      </p:sp>
      <p:cxnSp>
        <p:nvCxnSpPr>
          <p:cNvPr id="55" name="AutoShape 49">
            <a:extLst>
              <a:ext uri="{FF2B5EF4-FFF2-40B4-BE49-F238E27FC236}">
                <a16:creationId xmlns:a16="http://schemas.microsoft.com/office/drawing/2014/main" id="{EA95E144-8A71-42C5-94FB-481022586BB3}"/>
              </a:ext>
            </a:extLst>
          </p:cNvPr>
          <p:cNvCxnSpPr>
            <a:cxnSpLocks noChangeShapeType="1"/>
            <a:stCxn id="48" idx="5"/>
            <a:endCxn id="51" idx="1"/>
          </p:cNvCxnSpPr>
          <p:nvPr/>
        </p:nvCxnSpPr>
        <p:spPr bwMode="auto">
          <a:xfrm>
            <a:off x="2292307" y="3317940"/>
            <a:ext cx="146440" cy="328199"/>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56" name="AutoShape 49">
            <a:extLst>
              <a:ext uri="{FF2B5EF4-FFF2-40B4-BE49-F238E27FC236}">
                <a16:creationId xmlns:a16="http://schemas.microsoft.com/office/drawing/2014/main" id="{D63A4349-4176-410A-B3A9-DC9303D5DCBD}"/>
              </a:ext>
            </a:extLst>
          </p:cNvPr>
          <p:cNvCxnSpPr>
            <a:cxnSpLocks noChangeShapeType="1"/>
            <a:stCxn id="51" idx="5"/>
            <a:endCxn id="46" idx="3"/>
          </p:cNvCxnSpPr>
          <p:nvPr/>
        </p:nvCxnSpPr>
        <p:spPr bwMode="auto">
          <a:xfrm flipV="1">
            <a:off x="2555368" y="3507565"/>
            <a:ext cx="67774" cy="138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2" name="文字方塊 1">
            <a:extLst>
              <a:ext uri="{FF2B5EF4-FFF2-40B4-BE49-F238E27FC236}">
                <a16:creationId xmlns:a16="http://schemas.microsoft.com/office/drawing/2014/main" id="{229F35B8-9830-479F-957E-4F4CDEF3ACC1}"/>
              </a:ext>
            </a:extLst>
          </p:cNvPr>
          <p:cNvSpPr txBox="1"/>
          <p:nvPr/>
        </p:nvSpPr>
        <p:spPr>
          <a:xfrm>
            <a:off x="5279478" y="1505462"/>
            <a:ext cx="6465677" cy="3358740"/>
          </a:xfrm>
          <a:prstGeom prst="rect">
            <a:avLst/>
          </a:prstGeom>
          <a:noFill/>
        </p:spPr>
        <p:txBody>
          <a:bodyPr wrap="square" rtlCol="0">
            <a:spAutoFit/>
          </a:bodyPr>
          <a:lstStyle/>
          <a:p>
            <a:pPr>
              <a:lnSpc>
                <a:spcPct val="130000"/>
              </a:lnSpc>
              <a:spcBef>
                <a:spcPts val="600"/>
              </a:spcBef>
            </a:pPr>
            <a:r>
              <a:rPr lang="zh-TW" altLang="en-US" sz="2200" kern="0" dirty="0">
                <a:latin typeface="微軟正黑體" panose="020B0604030504040204" pitchFamily="34" charset="-120"/>
                <a:ea typeface="微軟正黑體" panose="020B0604030504040204" pitchFamily="34" charset="-120"/>
                <a:cs typeface="+mn-ea"/>
                <a:sym typeface="+mn-lt"/>
              </a:rPr>
              <a:t>當投票結果是平票怎麼辦</a:t>
            </a:r>
            <a:r>
              <a:rPr lang="en-US" altLang="zh-TW" sz="2200" kern="0" dirty="0">
                <a:latin typeface="微軟正黑體" panose="020B0604030504040204" pitchFamily="34" charset="-120"/>
                <a:ea typeface="微軟正黑體" panose="020B0604030504040204" pitchFamily="34" charset="-120"/>
                <a:cs typeface="+mn-ea"/>
                <a:sym typeface="+mn-lt"/>
              </a:rPr>
              <a:t>?</a:t>
            </a:r>
            <a:r>
              <a:rPr lang="zh-TW" altLang="en-US" sz="2200" kern="0" dirty="0">
                <a:latin typeface="微軟正黑體" panose="020B0604030504040204" pitchFamily="34" charset="-120"/>
                <a:ea typeface="微軟正黑體" panose="020B0604030504040204" pitchFamily="34" charset="-120"/>
                <a:cs typeface="+mn-ea"/>
                <a:sym typeface="+mn-lt"/>
              </a:rPr>
              <a:t> 新資料到底該分哪類</a:t>
            </a:r>
            <a:r>
              <a:rPr lang="en-US" altLang="zh-TW" sz="2200" kern="0" dirty="0">
                <a:latin typeface="微軟正黑體" panose="020B0604030504040204" pitchFamily="34" charset="-120"/>
                <a:ea typeface="微軟正黑體" panose="020B0604030504040204" pitchFamily="34" charset="-120"/>
                <a:cs typeface="+mn-ea"/>
                <a:sym typeface="+mn-lt"/>
              </a:rPr>
              <a:t>?</a:t>
            </a:r>
          </a:p>
          <a:p>
            <a:pPr>
              <a:lnSpc>
                <a:spcPct val="130000"/>
              </a:lnSpc>
              <a:spcBef>
                <a:spcPts val="600"/>
              </a:spcBef>
            </a:pPr>
            <a:endParaRPr lang="en-US" sz="2200" kern="0" dirty="0">
              <a:latin typeface="微軟正黑體" panose="020B0604030504040204" pitchFamily="34" charset="-120"/>
              <a:ea typeface="微軟正黑體" panose="020B0604030504040204" pitchFamily="34" charset="-120"/>
              <a:cs typeface="+mn-ea"/>
              <a:sym typeface="+mn-lt"/>
            </a:endParaRPr>
          </a:p>
          <a:p>
            <a:pPr marL="457200" indent="-457200">
              <a:lnSpc>
                <a:spcPct val="130000"/>
              </a:lnSpc>
              <a:spcBef>
                <a:spcPts val="600"/>
              </a:spcBef>
              <a:buAutoNum type="arabicPeriod"/>
            </a:pPr>
            <a:r>
              <a:rPr lang="zh-TW" altLang="en-US" sz="2200" kern="0" dirty="0">
                <a:latin typeface="微軟正黑體" panose="020B0604030504040204" pitchFamily="34" charset="-120"/>
                <a:ea typeface="微軟正黑體" panose="020B0604030504040204" pitchFamily="34" charset="-120"/>
                <a:cs typeface="+mn-ea"/>
                <a:sym typeface="+mn-lt"/>
              </a:rPr>
              <a:t>盡量避免使用偶數個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，因為偶數會在投票造成平票的結果。</a:t>
            </a:r>
            <a:endParaRPr lang="en-US" altLang="zh-TW" sz="2200" kern="0" dirty="0">
              <a:latin typeface="微軟正黑體" panose="020B0604030504040204" pitchFamily="34" charset="-120"/>
              <a:ea typeface="微軟正黑體" panose="020B0604030504040204" pitchFamily="34" charset="-120"/>
              <a:cs typeface="+mn-ea"/>
              <a:sym typeface="+mn-lt"/>
            </a:endParaRPr>
          </a:p>
          <a:p>
            <a:pPr marL="457200" indent="-457200">
              <a:lnSpc>
                <a:spcPct val="130000"/>
              </a:lnSpc>
              <a:spcBef>
                <a:spcPts val="600"/>
              </a:spcBef>
              <a:buAutoNum type="arabicPeriod"/>
            </a:pPr>
            <a:r>
              <a:rPr lang="zh-TW" altLang="en-US" sz="2200" kern="0" dirty="0">
                <a:latin typeface="微軟正黑體" panose="020B0604030504040204" pitchFamily="34" charset="-120"/>
                <a:ea typeface="微軟正黑體" panose="020B0604030504040204" pitchFamily="34" charset="-120"/>
                <a:cs typeface="+mn-ea"/>
                <a:sym typeface="+mn-lt"/>
              </a:rPr>
              <a:t>平票時可以使用 「加權投票法」來解決。距離近的就給予比較高的權重。因此在 </a:t>
            </a:r>
            <a:r>
              <a:rPr lang="en-US" altLang="zh-TW" sz="2200" kern="0" dirty="0">
                <a:latin typeface="微軟正黑體" panose="020B0604030504040204" pitchFamily="34" charset="-120"/>
                <a:ea typeface="微軟正黑體" panose="020B0604030504040204" pitchFamily="34" charset="-120"/>
                <a:cs typeface="+mn-ea"/>
                <a:sym typeface="+mn-lt"/>
              </a:rPr>
              <a:t>K=2 </a:t>
            </a:r>
            <a:r>
              <a:rPr lang="zh-TW" altLang="en-US" sz="2200" kern="0" dirty="0">
                <a:latin typeface="微軟正黑體" panose="020B0604030504040204" pitchFamily="34" charset="-120"/>
                <a:ea typeface="微軟正黑體" panose="020B0604030504040204" pitchFamily="34" charset="-120"/>
                <a:cs typeface="+mn-ea"/>
                <a:sym typeface="+mn-lt"/>
              </a:rPr>
              <a:t>的這個例子中新資料應屬於</a:t>
            </a:r>
            <a:r>
              <a:rPr lang="zh-TW" altLang="en-US" sz="2200" kern="0" dirty="0">
                <a:solidFill>
                  <a:srgbClr val="FF0000"/>
                </a:solidFill>
                <a:latin typeface="微軟正黑體" panose="020B0604030504040204" pitchFamily="34" charset="-120"/>
                <a:ea typeface="微軟正黑體" panose="020B0604030504040204" pitchFamily="34" charset="-120"/>
                <a:cs typeface="+mn-ea"/>
                <a:sym typeface="+mn-lt"/>
              </a:rPr>
              <a:t>紅色</a:t>
            </a:r>
            <a:r>
              <a:rPr lang="zh-TW" altLang="en-US" sz="2200" kern="0" dirty="0">
                <a:latin typeface="微軟正黑體" panose="020B0604030504040204" pitchFamily="34" charset="-120"/>
                <a:ea typeface="微軟正黑體" panose="020B0604030504040204" pitchFamily="34" charset="-120"/>
                <a:cs typeface="+mn-ea"/>
                <a:sym typeface="+mn-lt"/>
              </a:rPr>
              <a:t>。</a:t>
            </a:r>
            <a:endParaRPr lang="en-US" altLang="zh-TW" sz="2200" kern="0" dirty="0">
              <a:latin typeface="微軟正黑體" panose="020B0604030504040204" pitchFamily="34" charset="-120"/>
              <a:ea typeface="微軟正黑體" panose="020B0604030504040204" pitchFamily="34" charset="-120"/>
              <a:cs typeface="+mn-ea"/>
              <a:sym typeface="+mn-lt"/>
            </a:endParaRPr>
          </a:p>
        </p:txBody>
      </p:sp>
    </p:spTree>
    <p:extLst>
      <p:ext uri="{BB962C8B-B14F-4D97-AF65-F5344CB8AC3E}">
        <p14:creationId xmlns:p14="http://schemas.microsoft.com/office/powerpoint/2010/main" val="3097848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TextBox 16">
            <a:extLst>
              <a:ext uri="{FF2B5EF4-FFF2-40B4-BE49-F238E27FC236}">
                <a16:creationId xmlns:a16="http://schemas.microsoft.com/office/drawing/2014/main" id="{95749947-B2C8-4AF7-8AAA-CF41DC15912D}"/>
              </a:ext>
            </a:extLst>
          </p:cNvPr>
          <p:cNvSpPr txBox="1"/>
          <p:nvPr/>
        </p:nvSpPr>
        <p:spPr>
          <a:xfrm>
            <a:off x="628298" y="1208742"/>
            <a:ext cx="6879024" cy="830997"/>
          </a:xfrm>
          <a:prstGeom prst="rect">
            <a:avLst/>
          </a:prstGeom>
          <a:noFill/>
        </p:spPr>
        <p:txBody>
          <a:bodyPr wrap="square" rtlCol="0">
            <a:spAutoFit/>
          </a:bodyPr>
          <a:lstStyle/>
          <a:p>
            <a:pPr>
              <a:lnSpc>
                <a:spcPct val="150000"/>
              </a:lnSpc>
              <a:spcAft>
                <a:spcPts val="2400"/>
              </a:spcAft>
            </a:pPr>
            <a:r>
              <a:rPr lang="zh-TW" altLang="en-US" sz="3200" b="1" dirty="0">
                <a:latin typeface="微軟正黑體" panose="020B0604030504040204" pitchFamily="34" charset="-120"/>
                <a:ea typeface="微軟正黑體" panose="020B0604030504040204" pitchFamily="34" charset="-120"/>
              </a:rPr>
              <a:t>如何決定</a:t>
            </a:r>
            <a:r>
              <a:rPr lang="en-US" altLang="zh-TW" sz="3200" b="1" dirty="0">
                <a:latin typeface="微軟正黑體" panose="020B0604030504040204" pitchFamily="34" charset="-120"/>
                <a:ea typeface="微軟正黑體" panose="020B0604030504040204" pitchFamily="34" charset="-120"/>
              </a:rPr>
              <a:t>K</a:t>
            </a:r>
            <a:r>
              <a:rPr lang="zh-TW" altLang="en-US" sz="3200" b="1" dirty="0">
                <a:latin typeface="微軟正黑體" panose="020B0604030504040204" pitchFamily="34" charset="-120"/>
                <a:ea typeface="微軟正黑體" panose="020B0604030504040204" pitchFamily="34" charset="-120"/>
              </a:rPr>
              <a:t>值？好的</a:t>
            </a:r>
            <a:r>
              <a:rPr lang="en-US" altLang="zh-TW" sz="3200" b="1" dirty="0">
                <a:latin typeface="微軟正黑體" panose="020B0604030504040204" pitchFamily="34" charset="-120"/>
                <a:ea typeface="微軟正黑體" panose="020B0604030504040204" pitchFamily="34" charset="-120"/>
              </a:rPr>
              <a:t>K</a:t>
            </a:r>
            <a:r>
              <a:rPr lang="zh-TW" altLang="en-US" sz="3200" b="1" dirty="0">
                <a:latin typeface="微軟正黑體" panose="020B0604030504040204" pitchFamily="34" charset="-120"/>
                <a:ea typeface="微軟正黑體" panose="020B0604030504040204" pitchFamily="34" charset="-120"/>
              </a:rPr>
              <a:t>值帶你上天堂 </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6D9223A0-8169-4D7C-A4B6-5066755DB680}"/>
                  </a:ext>
                </a:extLst>
              </p:cNvPr>
              <p:cNvSpPr txBox="1"/>
              <p:nvPr/>
            </p:nvSpPr>
            <p:spPr>
              <a:xfrm>
                <a:off x="754603" y="2116681"/>
                <a:ext cx="11319028" cy="4142481"/>
              </a:xfrm>
              <a:prstGeom prst="rect">
                <a:avLst/>
              </a:prstGeom>
              <a:noFill/>
            </p:spPr>
            <p:txBody>
              <a:bodyPr wrap="square" rtlCol="0">
                <a:spAutoFit/>
              </a:bodyPr>
              <a:lstStyle/>
              <a:p>
                <a:pPr>
                  <a:lnSpc>
                    <a:spcPct val="130000"/>
                  </a:lnSpc>
                  <a:spcBef>
                    <a:spcPts val="600"/>
                  </a:spcBef>
                </a:pPr>
                <a:r>
                  <a:rPr lang="zh-TW" altLang="en-US" sz="2200" kern="0" dirty="0">
                    <a:latin typeface="微軟正黑體" panose="020B0604030504040204" pitchFamily="34" charset="-120"/>
                    <a:ea typeface="微軟正黑體" panose="020B0604030504040204" pitchFamily="34" charset="-120"/>
                    <a:cs typeface="+mn-ea"/>
                    <a:sym typeface="+mn-lt"/>
                  </a:rPr>
                  <a:t>在 </a:t>
                </a:r>
                <a:r>
                  <a:rPr lang="en-US" altLang="zh-TW" sz="2200" kern="0" dirty="0">
                    <a:latin typeface="微軟正黑體" panose="020B0604030504040204" pitchFamily="34" charset="-120"/>
                    <a:ea typeface="微軟正黑體" panose="020B0604030504040204" pitchFamily="34" charset="-120"/>
                    <a:cs typeface="+mn-ea"/>
                    <a:sym typeface="+mn-lt"/>
                  </a:rPr>
                  <a:t>KNN </a:t>
                </a:r>
                <a:r>
                  <a:rPr lang="zh-TW" altLang="en-US" sz="2200" kern="0" dirty="0">
                    <a:latin typeface="微軟正黑體" panose="020B0604030504040204" pitchFamily="34" charset="-120"/>
                    <a:ea typeface="微軟正黑體" panose="020B0604030504040204" pitchFamily="34" charset="-120"/>
                    <a:cs typeface="+mn-ea"/>
                    <a:sym typeface="+mn-lt"/>
                  </a:rPr>
                  <a:t>中，</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值的選擇是訓練模型很重要的關鍵，若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值越大，會包含到很多不相關的樣本點，但若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值太小，很容易受到噪音干擾。因此該如何選擇 </a:t>
                </a:r>
                <a:r>
                  <a:rPr lang="en-US" altLang="zh-TW" sz="2200" kern="0" dirty="0">
                    <a:latin typeface="微軟正黑體" panose="020B0604030504040204" pitchFamily="34" charset="-120"/>
                    <a:ea typeface="微軟正黑體" panose="020B0604030504040204" pitchFamily="34" charset="-120"/>
                    <a:cs typeface="+mn-ea"/>
                    <a:sym typeface="+mn-lt"/>
                  </a:rPr>
                  <a:t>K </a:t>
                </a:r>
                <a:r>
                  <a:rPr lang="zh-TW" altLang="en-US" sz="2200" kern="0" dirty="0">
                    <a:latin typeface="微軟正黑體" panose="020B0604030504040204" pitchFamily="34" charset="-120"/>
                    <a:ea typeface="微軟正黑體" panose="020B0604030504040204" pitchFamily="34" charset="-120"/>
                    <a:cs typeface="+mn-ea"/>
                    <a:sym typeface="+mn-lt"/>
                  </a:rPr>
                  <a:t>值</a:t>
                </a:r>
                <a:r>
                  <a:rPr lang="en-US" altLang="zh-TW" sz="2200" kern="0" dirty="0">
                    <a:latin typeface="微軟正黑體" panose="020B0604030504040204" pitchFamily="34" charset="-120"/>
                    <a:ea typeface="微軟正黑體" panose="020B0604030504040204" pitchFamily="34" charset="-120"/>
                    <a:cs typeface="+mn-ea"/>
                    <a:sym typeface="+mn-lt"/>
                  </a:rPr>
                  <a:t>?</a:t>
                </a:r>
              </a:p>
              <a:p>
                <a:pPr marL="457200" indent="-457200">
                  <a:lnSpc>
                    <a:spcPct val="130000"/>
                  </a:lnSpc>
                  <a:spcBef>
                    <a:spcPts val="600"/>
                  </a:spcBef>
                  <a:buAutoNum type="arabicPeriod"/>
                </a:pPr>
                <a:r>
                  <a:rPr lang="zh-TW" altLang="en-US" sz="2200" kern="0" dirty="0">
                    <a:latin typeface="微軟正黑體" panose="020B0604030504040204" pitchFamily="34" charset="-120"/>
                    <a:ea typeface="微軟正黑體" panose="020B0604030504040204" pitchFamily="34" charset="-120"/>
                    <a:cs typeface="+mn-ea"/>
                    <a:sym typeface="+mn-lt"/>
                  </a:rPr>
                  <a:t>通常會將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值控制在 </a:t>
                </a:r>
                <a14:m>
                  <m:oMath xmlns:m="http://schemas.openxmlformats.org/officeDocument/2006/math">
                    <m:rad>
                      <m:radPr>
                        <m:degHide m:val="on"/>
                        <m:ctrlPr>
                          <a:rPr lang="zh-TW" altLang="en-US" sz="2200" i="1" kern="0" smtClean="0">
                            <a:latin typeface="Cambria Math" panose="02040503050406030204" pitchFamily="18" charset="0"/>
                            <a:ea typeface="微軟正黑體" panose="020B0604030504040204" pitchFamily="34" charset="-120"/>
                            <a:cs typeface="+mn-ea"/>
                            <a:sym typeface="+mn-lt"/>
                          </a:rPr>
                        </m:ctrlPr>
                      </m:radPr>
                      <m:deg/>
                      <m:e>
                        <m:r>
                          <a:rPr lang="zh-TW" altLang="en-US" sz="2200" i="1" kern="0">
                            <a:latin typeface="Cambria Math" panose="02040503050406030204" pitchFamily="18" charset="0"/>
                            <a:ea typeface="微軟正黑體" panose="020B0604030504040204" pitchFamily="34" charset="-120"/>
                            <a:cs typeface="+mn-ea"/>
                            <a:sym typeface="+mn-lt"/>
                          </a:rPr>
                          <m:t>樣本數</m:t>
                        </m:r>
                        <m:r>
                          <a:rPr lang="zh-TW" altLang="en-US" sz="2200" i="1" kern="0" smtClean="0">
                            <a:latin typeface="Cambria Math" panose="02040503050406030204" pitchFamily="18" charset="0"/>
                            <a:ea typeface="微軟正黑體" panose="020B0604030504040204" pitchFamily="34" charset="-120"/>
                            <a:cs typeface="+mn-ea"/>
                            <a:sym typeface="+mn-lt"/>
                          </a:rPr>
                          <m:t>量</m:t>
                        </m:r>
                      </m:e>
                    </m:rad>
                  </m:oMath>
                </a14:m>
                <a:r>
                  <a:rPr lang="zh-TW" altLang="en-US" sz="2200" kern="0" dirty="0">
                    <a:latin typeface="微軟正黑體" panose="020B0604030504040204" pitchFamily="34" charset="-120"/>
                    <a:ea typeface="微軟正黑體" panose="020B0604030504040204" pitchFamily="34" charset="-120"/>
                    <a:cs typeface="+mn-ea"/>
                    <a:sym typeface="+mn-lt"/>
                  </a:rPr>
                  <a:t> 以下。</a:t>
                </a:r>
                <a:endParaRPr lang="en-US" altLang="zh-TW" sz="2200" kern="0" dirty="0">
                  <a:latin typeface="微軟正黑體" panose="020B0604030504040204" pitchFamily="34" charset="-120"/>
                  <a:ea typeface="微軟正黑體" panose="020B0604030504040204" pitchFamily="34" charset="-120"/>
                  <a:cs typeface="+mn-ea"/>
                  <a:sym typeface="+mn-lt"/>
                </a:endParaRPr>
              </a:p>
              <a:p>
                <a:pPr marL="457200" indent="-457200">
                  <a:lnSpc>
                    <a:spcPct val="130000"/>
                  </a:lnSpc>
                  <a:spcBef>
                    <a:spcPts val="600"/>
                  </a:spcBef>
                  <a:buAutoNum type="arabicPeriod"/>
                </a:pP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值要盡量選擇奇數，避免平票的狀況。</a:t>
                </a:r>
                <a:endParaRPr lang="en-US" altLang="zh-TW" sz="2200" kern="0" dirty="0">
                  <a:latin typeface="微軟正黑體" panose="020B0604030504040204" pitchFamily="34" charset="-120"/>
                  <a:ea typeface="微軟正黑體" panose="020B0604030504040204" pitchFamily="34" charset="-120"/>
                  <a:cs typeface="+mn-ea"/>
                  <a:sym typeface="+mn-lt"/>
                </a:endParaRPr>
              </a:p>
              <a:p>
                <a:pPr marL="457200" indent="-457200">
                  <a:lnSpc>
                    <a:spcPct val="130000"/>
                  </a:lnSpc>
                  <a:spcBef>
                    <a:spcPts val="600"/>
                  </a:spcBef>
                  <a:buAutoNum type="arabicPeriod"/>
                </a:pPr>
                <a:r>
                  <a:rPr lang="zh-TW" altLang="en-US" sz="2200" kern="0" dirty="0">
                    <a:latin typeface="微軟正黑體" panose="020B0604030504040204" pitchFamily="34" charset="-120"/>
                    <a:ea typeface="微軟正黑體" panose="020B0604030504040204" pitchFamily="34" charset="-120"/>
                    <a:cs typeface="+mn-ea"/>
                    <a:sym typeface="+mn-lt"/>
                  </a:rPr>
                  <a:t>透過 </a:t>
                </a:r>
                <a:r>
                  <a:rPr lang="en-US" altLang="zh-TW" sz="2200" kern="0" dirty="0">
                    <a:latin typeface="微軟正黑體" panose="020B0604030504040204" pitchFamily="34" charset="-120"/>
                    <a:ea typeface="微軟正黑體" panose="020B0604030504040204" pitchFamily="34" charset="-120"/>
                    <a:cs typeface="+mn-ea"/>
                    <a:sym typeface="+mn-lt"/>
                  </a:rPr>
                  <a:t>cross validation </a:t>
                </a:r>
                <a:r>
                  <a:rPr lang="zh-TW" altLang="en-US" sz="2200" kern="0" dirty="0">
                    <a:latin typeface="微軟正黑體" panose="020B0604030504040204" pitchFamily="34" charset="-120"/>
                    <a:ea typeface="微軟正黑體" panose="020B0604030504040204" pitchFamily="34" charset="-120"/>
                    <a:cs typeface="+mn-ea"/>
                    <a:sym typeface="+mn-lt"/>
                  </a:rPr>
                  <a:t>去驗證哪個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值會有最高的準確度。</a:t>
                </a:r>
                <a:endParaRPr lang="en-US" altLang="zh-TW" sz="2200" kern="0" dirty="0">
                  <a:latin typeface="微軟正黑體" panose="020B0604030504040204" pitchFamily="34" charset="-120"/>
                  <a:ea typeface="微軟正黑體" panose="020B0604030504040204" pitchFamily="34" charset="-120"/>
                  <a:cs typeface="+mn-ea"/>
                  <a:sym typeface="+mn-lt"/>
                </a:endParaRPr>
              </a:p>
              <a:p>
                <a:pPr marL="457200" indent="-457200">
                  <a:lnSpc>
                    <a:spcPct val="130000"/>
                  </a:lnSpc>
                  <a:spcBef>
                    <a:spcPts val="600"/>
                  </a:spcBef>
                  <a:buAutoNum type="arabicPeriod"/>
                </a:pPr>
                <a:r>
                  <a:rPr lang="zh-TW" altLang="en-US" sz="2200" kern="0" dirty="0">
                    <a:latin typeface="微軟正黑體" panose="020B0604030504040204" pitchFamily="34" charset="-120"/>
                    <a:ea typeface="微軟正黑體" panose="020B0604030504040204" pitchFamily="34" charset="-120"/>
                    <a:cs typeface="+mn-ea"/>
                    <a:sym typeface="+mn-lt"/>
                  </a:rPr>
                  <a:t>搭配合適的距離計算方法與 </a:t>
                </a:r>
                <a:r>
                  <a:rPr lang="en-US" altLang="zh-TW" sz="2200" kern="0" dirty="0">
                    <a:latin typeface="微軟正黑體" panose="020B0604030504040204" pitchFamily="34" charset="-120"/>
                    <a:ea typeface="微軟正黑體" panose="020B0604030504040204" pitchFamily="34" charset="-120"/>
                    <a:cs typeface="+mn-ea"/>
                    <a:sym typeface="+mn-lt"/>
                  </a:rPr>
                  <a:t>K</a:t>
                </a:r>
                <a:r>
                  <a:rPr lang="zh-TW" altLang="en-US" sz="2200" kern="0" dirty="0">
                    <a:latin typeface="微軟正黑體" panose="020B0604030504040204" pitchFamily="34" charset="-120"/>
                    <a:ea typeface="微軟正黑體" panose="020B0604030504040204" pitchFamily="34" charset="-120"/>
                    <a:cs typeface="+mn-ea"/>
                    <a:sym typeface="+mn-lt"/>
                  </a:rPr>
                  <a:t> 值來訓練模型。</a:t>
                </a:r>
                <a:endParaRPr lang="en-US" altLang="zh-TW" sz="2200" kern="0" dirty="0">
                  <a:latin typeface="微軟正黑體" panose="020B0604030504040204" pitchFamily="34" charset="-120"/>
                  <a:ea typeface="微軟正黑體" panose="020B0604030504040204" pitchFamily="34" charset="-120"/>
                  <a:cs typeface="+mn-ea"/>
                  <a:sym typeface="+mn-lt"/>
                </a:endParaRPr>
              </a:p>
              <a:p>
                <a:pPr>
                  <a:lnSpc>
                    <a:spcPct val="130000"/>
                  </a:lnSpc>
                  <a:spcBef>
                    <a:spcPts val="600"/>
                  </a:spcBef>
                </a:pPr>
                <a:endParaRPr lang="en-US" sz="2200" kern="0" dirty="0">
                  <a:latin typeface="微軟正黑體" panose="020B0604030504040204" pitchFamily="34" charset="-120"/>
                  <a:ea typeface="微軟正黑體" panose="020B0604030504040204" pitchFamily="34" charset="-120"/>
                  <a:cs typeface="+mn-ea"/>
                  <a:sym typeface="+mn-lt"/>
                </a:endParaRPr>
              </a:p>
              <a:p>
                <a:pPr>
                  <a:lnSpc>
                    <a:spcPct val="130000"/>
                  </a:lnSpc>
                  <a:spcBef>
                    <a:spcPts val="600"/>
                  </a:spcBef>
                </a:pPr>
                <a:endParaRPr lang="en-US" sz="2200" kern="0" dirty="0">
                  <a:latin typeface="微軟正黑體" panose="020B0604030504040204" pitchFamily="34" charset="-120"/>
                  <a:ea typeface="微軟正黑體" panose="020B0604030504040204" pitchFamily="34" charset="-120"/>
                  <a:cs typeface="+mn-ea"/>
                  <a:sym typeface="+mn-lt"/>
                </a:endParaRPr>
              </a:p>
            </p:txBody>
          </p:sp>
        </mc:Choice>
        <mc:Fallback xmlns="">
          <p:sp>
            <p:nvSpPr>
              <p:cNvPr id="2" name="文字方塊 1">
                <a:extLst>
                  <a:ext uri="{FF2B5EF4-FFF2-40B4-BE49-F238E27FC236}">
                    <a16:creationId xmlns:a16="http://schemas.microsoft.com/office/drawing/2014/main" id="{6D9223A0-8169-4D7C-A4B6-5066755DB680}"/>
                  </a:ext>
                </a:extLst>
              </p:cNvPr>
              <p:cNvSpPr txBox="1">
                <a:spLocks noRot="1" noChangeAspect="1" noMove="1" noResize="1" noEditPoints="1" noAdjustHandles="1" noChangeArrowheads="1" noChangeShapeType="1" noTextEdit="1"/>
              </p:cNvSpPr>
              <p:nvPr/>
            </p:nvSpPr>
            <p:spPr>
              <a:xfrm>
                <a:off x="754603" y="2116681"/>
                <a:ext cx="11319028" cy="4142481"/>
              </a:xfrm>
              <a:prstGeom prst="rect">
                <a:avLst/>
              </a:prstGeom>
              <a:blipFill>
                <a:blip r:embed="rId3"/>
                <a:stretch>
                  <a:fillRect l="-862" r="-485"/>
                </a:stretch>
              </a:blipFill>
            </p:spPr>
            <p:txBody>
              <a:bodyPr/>
              <a:lstStyle/>
              <a:p>
                <a:r>
                  <a:rPr lang="en-US">
                    <a:noFill/>
                  </a:rPr>
                  <a:t> </a:t>
                </a:r>
              </a:p>
            </p:txBody>
          </p:sp>
        </mc:Fallback>
      </mc:AlternateContent>
    </p:spTree>
    <p:extLst>
      <p:ext uri="{BB962C8B-B14F-4D97-AF65-F5344CB8AC3E}">
        <p14:creationId xmlns:p14="http://schemas.microsoft.com/office/powerpoint/2010/main" val="2436080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AutoShape 49">
            <a:extLst>
              <a:ext uri="{FF2B5EF4-FFF2-40B4-BE49-F238E27FC236}">
                <a16:creationId xmlns:a16="http://schemas.microsoft.com/office/drawing/2014/main" id="{3C19D153-91D0-4997-8383-F58C0E90CDA3}"/>
              </a:ext>
            </a:extLst>
          </p:cNvPr>
          <p:cNvCxnSpPr>
            <a:cxnSpLocks noChangeShapeType="1"/>
          </p:cNvCxnSpPr>
          <p:nvPr/>
        </p:nvCxnSpPr>
        <p:spPr bwMode="auto">
          <a:xfrm flipV="1">
            <a:off x="2766940" y="4269206"/>
            <a:ext cx="872260" cy="372462"/>
          </a:xfrm>
          <a:prstGeom prst="straightConnector1">
            <a:avLst/>
          </a:prstGeom>
          <a:noFill/>
          <a:ln w="57150">
            <a:solidFill>
              <a:schemeClr val="bg2">
                <a:lumMod val="25000"/>
              </a:schemeClr>
            </a:solidFill>
            <a:round/>
            <a:headEnd/>
            <a:tailEnd/>
          </a:ln>
          <a:extLst>
            <a:ext uri="{909E8E84-426E-40DD-AFC4-6F175D3DCCD1}">
              <a14:hiddenFill xmlns:a14="http://schemas.microsoft.com/office/drawing/2010/main">
                <a:noFill/>
              </a14:hiddenFill>
            </a:ext>
          </a:extLst>
        </p:spPr>
      </p:cxnSp>
      <p:sp>
        <p:nvSpPr>
          <p:cNvPr id="73" name="橢圓 72">
            <a:extLst>
              <a:ext uri="{FF2B5EF4-FFF2-40B4-BE49-F238E27FC236}">
                <a16:creationId xmlns:a16="http://schemas.microsoft.com/office/drawing/2014/main" id="{53B91B08-52E3-4D2F-B702-7C9A53D3B861}"/>
              </a:ext>
            </a:extLst>
          </p:cNvPr>
          <p:cNvSpPr/>
          <p:nvPr/>
        </p:nvSpPr>
        <p:spPr>
          <a:xfrm>
            <a:off x="2644549" y="3196662"/>
            <a:ext cx="2105919" cy="213469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533896" y="1299225"/>
            <a:ext cx="6933291" cy="830997"/>
          </a:xfrm>
          <a:prstGeom prst="rect">
            <a:avLst/>
          </a:prstGeom>
          <a:noFill/>
        </p:spPr>
        <p:txBody>
          <a:bodyPr wrap="square" rtlCol="0">
            <a:spAutoFit/>
          </a:bodyPr>
          <a:lstStyle/>
          <a:p>
            <a:pPr algn="l">
              <a:lnSpc>
                <a:spcPct val="150000"/>
              </a:lnSpc>
              <a:spcAft>
                <a:spcPts val="2400"/>
              </a:spcAft>
            </a:pPr>
            <a:r>
              <a:rPr lang="zh-TW" altLang="en-US" sz="3200" b="1" dirty="0">
                <a:latin typeface="微軟正黑體" panose="020B0604030504040204" pitchFamily="34" charset="-120"/>
                <a:ea typeface="微軟正黑體" panose="020B0604030504040204" pitchFamily="34" charset="-120"/>
              </a:rPr>
              <a:t>如何決定兩個點之間的距離？</a:t>
            </a:r>
            <a:endParaRPr lang="en-US" altLang="zh-TW" sz="2000" b="1" dirty="0">
              <a:ea typeface="Montserrat" charset="0"/>
              <a:cs typeface="Montserrat" charset="0"/>
            </a:endParaRPr>
          </a:p>
        </p:txBody>
      </p:sp>
      <p:sp>
        <p:nvSpPr>
          <p:cNvPr id="47"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752238" y="2490469"/>
            <a:ext cx="0" cy="3311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8" name="Line 41">
            <a:extLst>
              <a:ext uri="{FF2B5EF4-FFF2-40B4-BE49-F238E27FC236}">
                <a16:creationId xmlns:a16="http://schemas.microsoft.com/office/drawing/2014/main" id="{54340C97-E1BF-4024-A828-000B5C46794F}"/>
              </a:ext>
            </a:extLst>
          </p:cNvPr>
          <p:cNvSpPr>
            <a:spLocks noChangeShapeType="1"/>
          </p:cNvSpPr>
          <p:nvPr/>
        </p:nvSpPr>
        <p:spPr bwMode="auto">
          <a:xfrm>
            <a:off x="752238" y="5804692"/>
            <a:ext cx="66960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9"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453788" y="2559410"/>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50"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6919992" y="5839497"/>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51" name="橢圓 50">
            <a:extLst>
              <a:ext uri="{FF2B5EF4-FFF2-40B4-BE49-F238E27FC236}">
                <a16:creationId xmlns:a16="http://schemas.microsoft.com/office/drawing/2014/main" id="{EAD08285-2AC0-411A-84E3-DF43C2E56E58}"/>
              </a:ext>
            </a:extLst>
          </p:cNvPr>
          <p:cNvSpPr/>
          <p:nvPr/>
        </p:nvSpPr>
        <p:spPr>
          <a:xfrm>
            <a:off x="2726749" y="285047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F637304-5B70-44EE-9E22-C0A6B0BEFA54}"/>
              </a:ext>
            </a:extLst>
          </p:cNvPr>
          <p:cNvSpPr/>
          <p:nvPr/>
        </p:nvSpPr>
        <p:spPr>
          <a:xfrm>
            <a:off x="4904349" y="438828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C85FA060-D12F-4945-837A-DE8B25A5471C}"/>
              </a:ext>
            </a:extLst>
          </p:cNvPr>
          <p:cNvSpPr/>
          <p:nvPr/>
        </p:nvSpPr>
        <p:spPr>
          <a:xfrm>
            <a:off x="1364591" y="4045455"/>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DC338031-61FD-4FE0-AE97-052278E4B282}"/>
              </a:ext>
            </a:extLst>
          </p:cNvPr>
          <p:cNvSpPr/>
          <p:nvPr/>
        </p:nvSpPr>
        <p:spPr>
          <a:xfrm>
            <a:off x="2000287" y="4029505"/>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187D83A3-CC20-44A8-82F9-71BCABF76F93}"/>
              </a:ext>
            </a:extLst>
          </p:cNvPr>
          <p:cNvSpPr/>
          <p:nvPr/>
        </p:nvSpPr>
        <p:spPr>
          <a:xfrm>
            <a:off x="1793118" y="2935830"/>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18B27607-ECE8-406F-8AE6-88A6E78EE983}"/>
              </a:ext>
            </a:extLst>
          </p:cNvPr>
          <p:cNvSpPr/>
          <p:nvPr/>
        </p:nvSpPr>
        <p:spPr>
          <a:xfrm>
            <a:off x="3226929" y="373684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橢圓 56">
            <a:extLst>
              <a:ext uri="{FF2B5EF4-FFF2-40B4-BE49-F238E27FC236}">
                <a16:creationId xmlns:a16="http://schemas.microsoft.com/office/drawing/2014/main" id="{2FD2979D-70EC-48B5-9B4B-FFD7536022A9}"/>
              </a:ext>
            </a:extLst>
          </p:cNvPr>
          <p:cNvSpPr/>
          <p:nvPr/>
        </p:nvSpPr>
        <p:spPr>
          <a:xfrm>
            <a:off x="2402718" y="3805570"/>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8B7D531E-BBB0-4293-A795-2A16FD1B9E05}"/>
              </a:ext>
            </a:extLst>
          </p:cNvPr>
          <p:cNvSpPr/>
          <p:nvPr/>
        </p:nvSpPr>
        <p:spPr>
          <a:xfrm>
            <a:off x="5018938" y="312591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14B91B7F-6EE9-4ECB-9593-8D9A5A2E410F}"/>
              </a:ext>
            </a:extLst>
          </p:cNvPr>
          <p:cNvSpPr/>
          <p:nvPr/>
        </p:nvSpPr>
        <p:spPr>
          <a:xfrm>
            <a:off x="5797361" y="352932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60252A8B-1CCB-4B59-9593-A171C2E3CCE7}"/>
              </a:ext>
            </a:extLst>
          </p:cNvPr>
          <p:cNvSpPr/>
          <p:nvPr/>
        </p:nvSpPr>
        <p:spPr>
          <a:xfrm>
            <a:off x="6423385" y="404545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46529D4-0065-4630-8027-4FE0EC68BCDC}"/>
              </a:ext>
            </a:extLst>
          </p:cNvPr>
          <p:cNvSpPr/>
          <p:nvPr/>
        </p:nvSpPr>
        <p:spPr>
          <a:xfrm>
            <a:off x="5437026" y="402950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A22DDD31-C765-4E75-9DFF-7B82100783D4}"/>
              </a:ext>
            </a:extLst>
          </p:cNvPr>
          <p:cNvSpPr/>
          <p:nvPr/>
        </p:nvSpPr>
        <p:spPr>
          <a:xfrm>
            <a:off x="6838023" y="4701139"/>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A883487A-A971-4705-91B0-E8ABF13F35A1}"/>
              </a:ext>
            </a:extLst>
          </p:cNvPr>
          <p:cNvSpPr/>
          <p:nvPr/>
        </p:nvSpPr>
        <p:spPr>
          <a:xfrm>
            <a:off x="1480247" y="347063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C51FB606-0414-4E43-86E0-E5EB5136C59E}"/>
              </a:ext>
            </a:extLst>
          </p:cNvPr>
          <p:cNvSpPr/>
          <p:nvPr/>
        </p:nvSpPr>
        <p:spPr>
          <a:xfrm>
            <a:off x="1475095" y="497159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CA40A886-9479-4DBE-AEC3-A59E7749EE11}"/>
              </a:ext>
            </a:extLst>
          </p:cNvPr>
          <p:cNvSpPr/>
          <p:nvPr/>
        </p:nvSpPr>
        <p:spPr>
          <a:xfrm>
            <a:off x="2645222" y="451369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20BEEB45-DE3B-4837-8142-E56F62F15345}"/>
              </a:ext>
            </a:extLst>
          </p:cNvPr>
          <p:cNvSpPr/>
          <p:nvPr/>
        </p:nvSpPr>
        <p:spPr>
          <a:xfrm>
            <a:off x="3860747" y="265229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2A951180-1FE5-4E94-9259-BDA94C731D61}"/>
              </a:ext>
            </a:extLst>
          </p:cNvPr>
          <p:cNvSpPr/>
          <p:nvPr/>
        </p:nvSpPr>
        <p:spPr>
          <a:xfrm>
            <a:off x="5447464" y="2757139"/>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FA42FC02-5BE8-407C-BEBC-7A81055EA3D0}"/>
              </a:ext>
            </a:extLst>
          </p:cNvPr>
          <p:cNvSpPr/>
          <p:nvPr/>
        </p:nvSpPr>
        <p:spPr>
          <a:xfrm>
            <a:off x="4528293" y="373972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80618115-CD8B-4413-BBEF-785B0F245F1F}"/>
              </a:ext>
            </a:extLst>
          </p:cNvPr>
          <p:cNvSpPr/>
          <p:nvPr/>
        </p:nvSpPr>
        <p:spPr>
          <a:xfrm>
            <a:off x="3936762" y="318086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橢圓 69">
            <a:extLst>
              <a:ext uri="{FF2B5EF4-FFF2-40B4-BE49-F238E27FC236}">
                <a16:creationId xmlns:a16="http://schemas.microsoft.com/office/drawing/2014/main" id="{215B23F5-C694-4CFB-8D7B-190B452BDAEF}"/>
              </a:ext>
            </a:extLst>
          </p:cNvPr>
          <p:cNvSpPr/>
          <p:nvPr/>
        </p:nvSpPr>
        <p:spPr>
          <a:xfrm>
            <a:off x="4654105" y="245247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AutoShape 45">
            <a:extLst>
              <a:ext uri="{FF2B5EF4-FFF2-40B4-BE49-F238E27FC236}">
                <a16:creationId xmlns:a16="http://schemas.microsoft.com/office/drawing/2014/main" id="{CD8DBF6A-FE09-47C6-821F-3C5B21CD23BB}"/>
              </a:ext>
            </a:extLst>
          </p:cNvPr>
          <p:cNvSpPr>
            <a:spLocks noChangeArrowheads="1"/>
          </p:cNvSpPr>
          <p:nvPr/>
        </p:nvSpPr>
        <p:spPr bwMode="auto">
          <a:xfrm>
            <a:off x="3580889" y="4152302"/>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72" name="橢圓 71">
            <a:extLst>
              <a:ext uri="{FF2B5EF4-FFF2-40B4-BE49-F238E27FC236}">
                <a16:creationId xmlns:a16="http://schemas.microsoft.com/office/drawing/2014/main" id="{EE3F6036-91A6-4BF1-B85D-5EB689A38407}"/>
              </a:ext>
            </a:extLst>
          </p:cNvPr>
          <p:cNvSpPr/>
          <p:nvPr/>
        </p:nvSpPr>
        <p:spPr>
          <a:xfrm>
            <a:off x="3123056" y="298107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AutoShape 49">
            <a:extLst>
              <a:ext uri="{FF2B5EF4-FFF2-40B4-BE49-F238E27FC236}">
                <a16:creationId xmlns:a16="http://schemas.microsoft.com/office/drawing/2014/main" id="{19413516-A81B-40CF-9E5C-9E66C11670D0}"/>
              </a:ext>
            </a:extLst>
          </p:cNvPr>
          <p:cNvCxnSpPr>
            <a:cxnSpLocks noChangeShapeType="1"/>
            <a:stCxn id="56" idx="5"/>
            <a:endCxn id="71" idx="1"/>
          </p:cNvCxnSpPr>
          <p:nvPr/>
        </p:nvCxnSpPr>
        <p:spPr bwMode="auto">
          <a:xfrm>
            <a:off x="3426033" y="3927981"/>
            <a:ext cx="213167" cy="329502"/>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6" name="AutoShape 49">
            <a:extLst>
              <a:ext uri="{FF2B5EF4-FFF2-40B4-BE49-F238E27FC236}">
                <a16:creationId xmlns:a16="http://schemas.microsoft.com/office/drawing/2014/main" id="{6851A5E8-EC67-42F5-BCCA-7FC9B6DB1F61}"/>
              </a:ext>
            </a:extLst>
          </p:cNvPr>
          <p:cNvCxnSpPr>
            <a:cxnSpLocks noChangeShapeType="1"/>
            <a:stCxn id="69" idx="4"/>
            <a:endCxn id="71" idx="5"/>
          </p:cNvCxnSpPr>
          <p:nvPr/>
        </p:nvCxnSpPr>
        <p:spPr bwMode="auto">
          <a:xfrm flipH="1">
            <a:off x="3755821" y="3404802"/>
            <a:ext cx="297574" cy="852681"/>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7" name="AutoShape 49">
            <a:extLst>
              <a:ext uri="{FF2B5EF4-FFF2-40B4-BE49-F238E27FC236}">
                <a16:creationId xmlns:a16="http://schemas.microsoft.com/office/drawing/2014/main" id="{F7E5EE9A-077C-4457-B39F-209FB538548D}"/>
              </a:ext>
            </a:extLst>
          </p:cNvPr>
          <p:cNvCxnSpPr>
            <a:cxnSpLocks noChangeShapeType="1"/>
            <a:stCxn id="68" idx="2"/>
            <a:endCxn id="71" idx="5"/>
          </p:cNvCxnSpPr>
          <p:nvPr/>
        </p:nvCxnSpPr>
        <p:spPr bwMode="auto">
          <a:xfrm flipH="1">
            <a:off x="3755821" y="3851689"/>
            <a:ext cx="772472" cy="40579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78" name="橢圓 77">
            <a:extLst>
              <a:ext uri="{FF2B5EF4-FFF2-40B4-BE49-F238E27FC236}">
                <a16:creationId xmlns:a16="http://schemas.microsoft.com/office/drawing/2014/main" id="{6CBF6175-F924-4408-97EB-76E1DD3C7BA8}"/>
              </a:ext>
            </a:extLst>
          </p:cNvPr>
          <p:cNvSpPr/>
          <p:nvPr/>
        </p:nvSpPr>
        <p:spPr>
          <a:xfrm>
            <a:off x="3398872" y="473644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AutoShape 49">
            <a:extLst>
              <a:ext uri="{FF2B5EF4-FFF2-40B4-BE49-F238E27FC236}">
                <a16:creationId xmlns:a16="http://schemas.microsoft.com/office/drawing/2014/main" id="{0687BBA7-6CE7-4593-AFF9-A12DB5950B96}"/>
              </a:ext>
            </a:extLst>
          </p:cNvPr>
          <p:cNvCxnSpPr>
            <a:cxnSpLocks noChangeShapeType="1"/>
            <a:stCxn id="78" idx="7"/>
            <a:endCxn id="71" idx="3"/>
          </p:cNvCxnSpPr>
          <p:nvPr/>
        </p:nvCxnSpPr>
        <p:spPr bwMode="auto">
          <a:xfrm flipV="1">
            <a:off x="3597976" y="4362664"/>
            <a:ext cx="99534" cy="406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80" name="TextBox 16">
            <a:extLst>
              <a:ext uri="{FF2B5EF4-FFF2-40B4-BE49-F238E27FC236}">
                <a16:creationId xmlns:a16="http://schemas.microsoft.com/office/drawing/2014/main" id="{B4413D65-47EA-4F58-9EA2-B91A3EAD232E}"/>
              </a:ext>
            </a:extLst>
          </p:cNvPr>
          <p:cNvSpPr txBox="1"/>
          <p:nvPr/>
        </p:nvSpPr>
        <p:spPr>
          <a:xfrm>
            <a:off x="6774620" y="2736382"/>
            <a:ext cx="5053964"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使用歐幾里得距離公式：</a:t>
            </a:r>
          </a:p>
        </p:txBody>
      </p:sp>
      <mc:AlternateContent xmlns:mc="http://schemas.openxmlformats.org/markup-compatibility/2006" xmlns:a14="http://schemas.microsoft.com/office/drawing/2010/main">
        <mc:Choice Requires="a14">
          <p:sp>
            <p:nvSpPr>
              <p:cNvPr id="45" name="Object 50">
                <a:extLst>
                  <a:ext uri="{FF2B5EF4-FFF2-40B4-BE49-F238E27FC236}">
                    <a16:creationId xmlns:a16="http://schemas.microsoft.com/office/drawing/2014/main" id="{79242457-C4E9-4517-B441-046419CF4F05}"/>
                  </a:ext>
                </a:extLst>
              </p:cNvPr>
              <p:cNvSpPr txBox="1"/>
              <p:nvPr/>
            </p:nvSpPr>
            <p:spPr bwMode="auto">
              <a:xfrm>
                <a:off x="6884988" y="3336925"/>
                <a:ext cx="5200650" cy="7953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bar>
                        <m:barPr>
                          <m:pos m:val="top"/>
                          <m:ctrlPr>
                            <a:rPr lang="en-US" sz="2800" i="1">
                              <a:solidFill>
                                <a:srgbClr val="000000"/>
                              </a:solidFill>
                              <a:latin typeface="Cambria Math" panose="02040503050406030204" pitchFamily="18" charset="0"/>
                            </a:rPr>
                          </m:ctrlPr>
                        </m:barPr>
                        <m:e>
                          <m:r>
                            <a:rPr lang="en-US" sz="2800" i="1">
                              <a:solidFill>
                                <a:srgbClr val="000000"/>
                              </a:solidFill>
                              <a:latin typeface="Cambria Math" panose="02040503050406030204" pitchFamily="18" charset="0"/>
                            </a:rPr>
                            <m:t>𝐴𝐵</m:t>
                          </m:r>
                        </m:e>
                      </m:bar>
                      <m:r>
                        <a:rPr lang="en-US" sz="2800" i="1">
                          <a:solidFill>
                            <a:srgbClr val="000000"/>
                          </a:solidFill>
                          <a:latin typeface="Cambria Math" panose="02040503050406030204" pitchFamily="18" charset="0"/>
                        </a:rPr>
                        <m:t>=</m:t>
                      </m:r>
                      <m:rad>
                        <m:radPr>
                          <m:degHide m:val="on"/>
                          <m:ctrlPr>
                            <a:rPr lang="en-US" sz="2800" i="1">
                              <a:solidFill>
                                <a:srgbClr val="000000"/>
                              </a:solidFill>
                              <a:latin typeface="Cambria Math" panose="02040503050406030204" pitchFamily="18" charset="0"/>
                            </a:rPr>
                          </m:ctrlPr>
                        </m:radPr>
                        <m:deg/>
                        <m:e>
                          <m:r>
                            <a:rPr lang="en-US" sz="2800" i="1">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𝑥</m:t>
                              </m:r>
                            </m:e>
                            <m:sub>
                              <m:r>
                                <a:rPr lang="en-US" sz="2800" i="1">
                                  <a:solidFill>
                                    <a:srgbClr val="000000"/>
                                  </a:solidFill>
                                  <a:latin typeface="Cambria Math" panose="02040503050406030204" pitchFamily="18" charset="0"/>
                                </a:rPr>
                                <m:t>𝑎</m:t>
                              </m:r>
                            </m:sub>
                          </m:sSub>
                          <m:r>
                            <a:rPr lang="en-US" sz="2800" i="1">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𝑥</m:t>
                              </m:r>
                            </m:e>
                            <m:sub>
                              <m:r>
                                <a:rPr lang="en-US" sz="2800" i="1">
                                  <a:solidFill>
                                    <a:srgbClr val="000000"/>
                                  </a:solidFill>
                                  <a:latin typeface="Cambria Math" panose="02040503050406030204" pitchFamily="18" charset="0"/>
                                </a:rPr>
                                <m:t>𝑏</m:t>
                              </m:r>
                            </m:sub>
                          </m:sSub>
                          <m:sSup>
                            <m:sSupPr>
                              <m:ctrlPr>
                                <a:rPr lang="en-US" sz="2800" i="1">
                                  <a:solidFill>
                                    <a:srgbClr val="000000"/>
                                  </a:solidFill>
                                  <a:latin typeface="Cambria Math" panose="02040503050406030204" pitchFamily="18" charset="0"/>
                                </a:rPr>
                              </m:ctrlPr>
                            </m:sSupPr>
                            <m:e>
                              <m:r>
                                <a:rPr lang="en-US" sz="2800" i="1">
                                  <a:solidFill>
                                    <a:srgbClr val="000000"/>
                                  </a:solidFill>
                                  <a:latin typeface="Cambria Math" panose="02040503050406030204" pitchFamily="18" charset="0"/>
                                </a:rPr>
                                <m:t>)</m:t>
                              </m:r>
                            </m:e>
                            <m:sup>
                              <m:r>
                                <a:rPr lang="en-US" sz="2800" i="1">
                                  <a:solidFill>
                                    <a:srgbClr val="000000"/>
                                  </a:solidFill>
                                  <a:latin typeface="Cambria Math" panose="02040503050406030204" pitchFamily="18" charset="0"/>
                                </a:rPr>
                                <m:t>2</m:t>
                              </m:r>
                            </m:sup>
                          </m:sSup>
                          <m:r>
                            <a:rPr lang="en-US" sz="2800" i="1">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𝑦</m:t>
                              </m:r>
                            </m:e>
                            <m:sub>
                              <m:r>
                                <a:rPr lang="en-US" sz="2800" i="1">
                                  <a:solidFill>
                                    <a:srgbClr val="000000"/>
                                  </a:solidFill>
                                  <a:latin typeface="Cambria Math" panose="02040503050406030204" pitchFamily="18" charset="0"/>
                                </a:rPr>
                                <m:t>𝑎</m:t>
                              </m:r>
                            </m:sub>
                          </m:sSub>
                          <m:r>
                            <a:rPr lang="en-US" sz="2800" i="1">
                              <a:solidFill>
                                <a:srgbClr val="000000"/>
                              </a:solidFill>
                              <a:latin typeface="Cambria Math" panose="02040503050406030204" pitchFamily="18" charset="0"/>
                            </a:rPr>
                            <m:t>−</m:t>
                          </m:r>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𝑦</m:t>
                              </m:r>
                            </m:e>
                            <m:sub>
                              <m:r>
                                <a:rPr lang="en-US" sz="2800" i="1">
                                  <a:solidFill>
                                    <a:srgbClr val="000000"/>
                                  </a:solidFill>
                                  <a:latin typeface="Cambria Math" panose="02040503050406030204" pitchFamily="18" charset="0"/>
                                </a:rPr>
                                <m:t>𝑏</m:t>
                              </m:r>
                            </m:sub>
                          </m:sSub>
                          <m:sSup>
                            <m:sSupPr>
                              <m:ctrlPr>
                                <a:rPr lang="en-US" sz="2800" i="1">
                                  <a:solidFill>
                                    <a:srgbClr val="000000"/>
                                  </a:solidFill>
                                  <a:latin typeface="Cambria Math" panose="02040503050406030204" pitchFamily="18" charset="0"/>
                                </a:rPr>
                              </m:ctrlPr>
                            </m:sSupPr>
                            <m:e>
                              <m:r>
                                <a:rPr lang="en-US" sz="2800" i="1">
                                  <a:solidFill>
                                    <a:srgbClr val="000000"/>
                                  </a:solidFill>
                                  <a:latin typeface="Cambria Math" panose="02040503050406030204" pitchFamily="18" charset="0"/>
                                </a:rPr>
                                <m:t>)</m:t>
                              </m:r>
                            </m:e>
                            <m:sup>
                              <m:r>
                                <a:rPr lang="en-US" sz="2800" i="1">
                                  <a:solidFill>
                                    <a:srgbClr val="000000"/>
                                  </a:solidFill>
                                  <a:latin typeface="Cambria Math" panose="02040503050406030204" pitchFamily="18" charset="0"/>
                                </a:rPr>
                                <m:t>2</m:t>
                              </m:r>
                            </m:sup>
                          </m:sSup>
                        </m:e>
                      </m:rad>
                    </m:oMath>
                  </m:oMathPara>
                </a14:m>
                <a:endParaRPr lang="en-US" sz="2800" dirty="0"/>
              </a:p>
            </p:txBody>
          </p:sp>
        </mc:Choice>
        <mc:Fallback xmlns="">
          <p:sp>
            <p:nvSpPr>
              <p:cNvPr id="45" name="Object 50">
                <a:extLst>
                  <a:ext uri="{FF2B5EF4-FFF2-40B4-BE49-F238E27FC236}">
                    <a16:creationId xmlns:a16="http://schemas.microsoft.com/office/drawing/2014/main" id="{79242457-C4E9-4517-B441-046419CF4F05}"/>
                  </a:ext>
                </a:extLst>
              </p:cNvPr>
              <p:cNvSpPr txBox="1">
                <a:spLocks noRot="1" noChangeAspect="1" noMove="1" noResize="1" noEditPoints="1" noAdjustHandles="1" noChangeArrowheads="1" noChangeShapeType="1" noTextEdit="1"/>
              </p:cNvSpPr>
              <p:nvPr/>
            </p:nvSpPr>
            <p:spPr bwMode="auto">
              <a:xfrm>
                <a:off x="6884988" y="3336925"/>
                <a:ext cx="5200650" cy="795338"/>
              </a:xfrm>
              <a:prstGeom prst="rect">
                <a:avLst/>
              </a:prstGeom>
              <a:blipFill>
                <a:blip r:embed="rId3"/>
                <a:stretch>
                  <a:fillRect/>
                </a:stretch>
              </a:blipFill>
              <a:ln>
                <a:noFill/>
              </a:ln>
            </p:spPr>
            <p:txBody>
              <a:bodyPr/>
              <a:lstStyle/>
              <a:p>
                <a:r>
                  <a:rPr lang="en-US">
                    <a:noFill/>
                  </a:rPr>
                  <a:t> </a:t>
                </a:r>
              </a:p>
            </p:txBody>
          </p:sp>
        </mc:Fallback>
      </mc:AlternateContent>
      <p:sp>
        <p:nvSpPr>
          <p:cNvPr id="46" name="Text Box 47">
            <a:extLst>
              <a:ext uri="{FF2B5EF4-FFF2-40B4-BE49-F238E27FC236}">
                <a16:creationId xmlns:a16="http://schemas.microsoft.com/office/drawing/2014/main" id="{35018A9C-C097-47A6-9669-50F725439A92}"/>
              </a:ext>
            </a:extLst>
          </p:cNvPr>
          <p:cNvSpPr txBox="1">
            <a:spLocks noChangeArrowheads="1"/>
          </p:cNvSpPr>
          <p:nvPr/>
        </p:nvSpPr>
        <p:spPr bwMode="auto">
          <a:xfrm>
            <a:off x="2240001" y="4659827"/>
            <a:ext cx="1199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squar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2000" b="1" dirty="0">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a:t>
            </a:r>
            <a:r>
              <a:rPr lang="en-US" altLang="zh-TW" sz="2000" i="1" dirty="0" err="1">
                <a:solidFill>
                  <a:schemeClr val="tx1"/>
                </a:solidFill>
                <a:latin typeface="Times New Roman" panose="02020603050405020304" pitchFamily="18" charset="0"/>
                <a:ea typeface="AR MingtiM BIG-5" charset="-120"/>
              </a:rPr>
              <a:t>x</a:t>
            </a:r>
            <a:r>
              <a:rPr lang="en-US" altLang="zh-TW" sz="2000" i="1" baseline="-25000" dirty="0" err="1">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 </a:t>
            </a:r>
            <a:r>
              <a:rPr lang="en-US" altLang="zh-TW" sz="2000" i="1" dirty="0" err="1">
                <a:solidFill>
                  <a:schemeClr val="tx1"/>
                </a:solidFill>
                <a:latin typeface="Times New Roman" panose="02020603050405020304" pitchFamily="18" charset="0"/>
                <a:ea typeface="AR MingtiM BIG-5" charset="-120"/>
              </a:rPr>
              <a:t>y</a:t>
            </a:r>
            <a:r>
              <a:rPr lang="en-US" altLang="zh-TW" sz="2000" i="1" baseline="-25000" dirty="0" err="1">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a:t>
            </a:r>
          </a:p>
        </p:txBody>
      </p:sp>
      <p:sp>
        <p:nvSpPr>
          <p:cNvPr id="81" name="Text Box 48">
            <a:extLst>
              <a:ext uri="{FF2B5EF4-FFF2-40B4-BE49-F238E27FC236}">
                <a16:creationId xmlns:a16="http://schemas.microsoft.com/office/drawing/2014/main" id="{E583DF7C-9E2D-40E4-8431-4FC275D66742}"/>
              </a:ext>
            </a:extLst>
          </p:cNvPr>
          <p:cNvSpPr txBox="1">
            <a:spLocks noChangeArrowheads="1"/>
          </p:cNvSpPr>
          <p:nvPr/>
        </p:nvSpPr>
        <p:spPr bwMode="auto">
          <a:xfrm>
            <a:off x="3725336" y="4186875"/>
            <a:ext cx="1051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2000" b="1" dirty="0">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a:t>
            </a:r>
            <a:r>
              <a:rPr lang="en-US" altLang="zh-TW" sz="2000" i="1" dirty="0" err="1">
                <a:solidFill>
                  <a:schemeClr val="tx1"/>
                </a:solidFill>
                <a:latin typeface="Times New Roman" panose="02020603050405020304" pitchFamily="18" charset="0"/>
                <a:ea typeface="AR MingtiM BIG-5" charset="-120"/>
              </a:rPr>
              <a:t>x</a:t>
            </a:r>
            <a:r>
              <a:rPr lang="en-US" altLang="zh-TW" sz="2000" i="1" baseline="-25000" dirty="0" err="1">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 </a:t>
            </a:r>
            <a:r>
              <a:rPr lang="en-US" altLang="zh-TW" sz="2000" i="1" dirty="0" err="1">
                <a:solidFill>
                  <a:schemeClr val="tx1"/>
                </a:solidFill>
                <a:latin typeface="Times New Roman" panose="02020603050405020304" pitchFamily="18" charset="0"/>
                <a:ea typeface="AR MingtiM BIG-5" charset="-120"/>
              </a:rPr>
              <a:t>y</a:t>
            </a:r>
            <a:r>
              <a:rPr lang="en-US" altLang="zh-TW" sz="2000" i="1" baseline="-25000" dirty="0" err="1">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a:t>
            </a:r>
          </a:p>
        </p:txBody>
      </p:sp>
    </p:spTree>
    <p:extLst>
      <p:ext uri="{BB962C8B-B14F-4D97-AF65-F5344CB8AC3E}">
        <p14:creationId xmlns:p14="http://schemas.microsoft.com/office/powerpoint/2010/main" val="2383986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AutoShape 49">
            <a:extLst>
              <a:ext uri="{FF2B5EF4-FFF2-40B4-BE49-F238E27FC236}">
                <a16:creationId xmlns:a16="http://schemas.microsoft.com/office/drawing/2014/main" id="{3C19D153-91D0-4997-8383-F58C0E90CDA3}"/>
              </a:ext>
            </a:extLst>
          </p:cNvPr>
          <p:cNvCxnSpPr>
            <a:cxnSpLocks noChangeShapeType="1"/>
          </p:cNvCxnSpPr>
          <p:nvPr/>
        </p:nvCxnSpPr>
        <p:spPr bwMode="auto">
          <a:xfrm flipV="1">
            <a:off x="2677791" y="3817546"/>
            <a:ext cx="872260" cy="372462"/>
          </a:xfrm>
          <a:prstGeom prst="straightConnector1">
            <a:avLst/>
          </a:prstGeom>
          <a:noFill/>
          <a:ln w="57150">
            <a:solidFill>
              <a:schemeClr val="bg2">
                <a:lumMod val="25000"/>
              </a:schemeClr>
            </a:solidFill>
            <a:round/>
            <a:headEnd/>
            <a:tailEnd/>
          </a:ln>
          <a:extLst>
            <a:ext uri="{909E8E84-426E-40DD-AFC4-6F175D3DCCD1}">
              <a14:hiddenFill xmlns:a14="http://schemas.microsoft.com/office/drawing/2010/main">
                <a:noFill/>
              </a14:hiddenFill>
            </a:ext>
          </a:extLst>
        </p:spPr>
      </p:cxnSp>
      <p:sp>
        <p:nvSpPr>
          <p:cNvPr id="73" name="橢圓 72">
            <a:extLst>
              <a:ext uri="{FF2B5EF4-FFF2-40B4-BE49-F238E27FC236}">
                <a16:creationId xmlns:a16="http://schemas.microsoft.com/office/drawing/2014/main" id="{53B91B08-52E3-4D2F-B702-7C9A53D3B861}"/>
              </a:ext>
            </a:extLst>
          </p:cNvPr>
          <p:cNvSpPr/>
          <p:nvPr/>
        </p:nvSpPr>
        <p:spPr>
          <a:xfrm>
            <a:off x="2555400" y="2745002"/>
            <a:ext cx="2105919" cy="213469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47" name="Line 42">
            <a:extLst>
              <a:ext uri="{FF2B5EF4-FFF2-40B4-BE49-F238E27FC236}">
                <a16:creationId xmlns:a16="http://schemas.microsoft.com/office/drawing/2014/main" id="{A6D93DA9-CEBE-4781-BD73-A11BB1293094}"/>
              </a:ext>
            </a:extLst>
          </p:cNvPr>
          <p:cNvSpPr>
            <a:spLocks noChangeShapeType="1"/>
          </p:cNvSpPr>
          <p:nvPr/>
        </p:nvSpPr>
        <p:spPr bwMode="auto">
          <a:xfrm flipV="1">
            <a:off x="663089" y="2038809"/>
            <a:ext cx="0" cy="3311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8" name="Line 41">
            <a:extLst>
              <a:ext uri="{FF2B5EF4-FFF2-40B4-BE49-F238E27FC236}">
                <a16:creationId xmlns:a16="http://schemas.microsoft.com/office/drawing/2014/main" id="{54340C97-E1BF-4024-A828-000B5C46794F}"/>
              </a:ext>
            </a:extLst>
          </p:cNvPr>
          <p:cNvSpPr>
            <a:spLocks noChangeShapeType="1"/>
          </p:cNvSpPr>
          <p:nvPr/>
        </p:nvSpPr>
        <p:spPr bwMode="auto">
          <a:xfrm>
            <a:off x="663089" y="5353032"/>
            <a:ext cx="66960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9" name="Text Box 43">
            <a:extLst>
              <a:ext uri="{FF2B5EF4-FFF2-40B4-BE49-F238E27FC236}">
                <a16:creationId xmlns:a16="http://schemas.microsoft.com/office/drawing/2014/main" id="{C6CF22ED-C896-48C2-984A-678275DFB593}"/>
              </a:ext>
            </a:extLst>
          </p:cNvPr>
          <p:cNvSpPr txBox="1">
            <a:spLocks noChangeArrowheads="1"/>
          </p:cNvSpPr>
          <p:nvPr/>
        </p:nvSpPr>
        <p:spPr bwMode="auto">
          <a:xfrm>
            <a:off x="364639" y="2107750"/>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y</a:t>
            </a:r>
          </a:p>
        </p:txBody>
      </p:sp>
      <p:sp>
        <p:nvSpPr>
          <p:cNvPr id="50" name="Text Box 43">
            <a:extLst>
              <a:ext uri="{FF2B5EF4-FFF2-40B4-BE49-F238E27FC236}">
                <a16:creationId xmlns:a16="http://schemas.microsoft.com/office/drawing/2014/main" id="{3DB0CB1C-F46A-47F0-9023-BA0072FDA1D0}"/>
              </a:ext>
            </a:extLst>
          </p:cNvPr>
          <p:cNvSpPr txBox="1">
            <a:spLocks noChangeArrowheads="1"/>
          </p:cNvSpPr>
          <p:nvPr/>
        </p:nvSpPr>
        <p:spPr bwMode="auto">
          <a:xfrm>
            <a:off x="6830843" y="5387837"/>
            <a:ext cx="300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1800" dirty="0">
                <a:solidFill>
                  <a:schemeClr val="tx1"/>
                </a:solidFill>
                <a:ea typeface="굴림" panose="020B0600000101010101" pitchFamily="34" charset="-127"/>
              </a:rPr>
              <a:t>x</a:t>
            </a:r>
          </a:p>
        </p:txBody>
      </p:sp>
      <p:sp>
        <p:nvSpPr>
          <p:cNvPr id="51" name="橢圓 50">
            <a:extLst>
              <a:ext uri="{FF2B5EF4-FFF2-40B4-BE49-F238E27FC236}">
                <a16:creationId xmlns:a16="http://schemas.microsoft.com/office/drawing/2014/main" id="{EAD08285-2AC0-411A-84E3-DF43C2E56E58}"/>
              </a:ext>
            </a:extLst>
          </p:cNvPr>
          <p:cNvSpPr/>
          <p:nvPr/>
        </p:nvSpPr>
        <p:spPr>
          <a:xfrm>
            <a:off x="2637600" y="239881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F637304-5B70-44EE-9E22-C0A6B0BEFA54}"/>
              </a:ext>
            </a:extLst>
          </p:cNvPr>
          <p:cNvSpPr/>
          <p:nvPr/>
        </p:nvSpPr>
        <p:spPr>
          <a:xfrm>
            <a:off x="4815200" y="393662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C85FA060-D12F-4945-837A-DE8B25A5471C}"/>
              </a:ext>
            </a:extLst>
          </p:cNvPr>
          <p:cNvSpPr/>
          <p:nvPr/>
        </p:nvSpPr>
        <p:spPr>
          <a:xfrm>
            <a:off x="1275442" y="3593795"/>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DC338031-61FD-4FE0-AE97-052278E4B282}"/>
              </a:ext>
            </a:extLst>
          </p:cNvPr>
          <p:cNvSpPr/>
          <p:nvPr/>
        </p:nvSpPr>
        <p:spPr>
          <a:xfrm>
            <a:off x="1911138" y="3577845"/>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187D83A3-CC20-44A8-82F9-71BCABF76F93}"/>
              </a:ext>
            </a:extLst>
          </p:cNvPr>
          <p:cNvSpPr/>
          <p:nvPr/>
        </p:nvSpPr>
        <p:spPr>
          <a:xfrm>
            <a:off x="1703969" y="2484170"/>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18B27607-ECE8-406F-8AE6-88A6E78EE983}"/>
              </a:ext>
            </a:extLst>
          </p:cNvPr>
          <p:cNvSpPr/>
          <p:nvPr/>
        </p:nvSpPr>
        <p:spPr>
          <a:xfrm>
            <a:off x="3137780" y="328518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橢圓 56">
            <a:extLst>
              <a:ext uri="{FF2B5EF4-FFF2-40B4-BE49-F238E27FC236}">
                <a16:creationId xmlns:a16="http://schemas.microsoft.com/office/drawing/2014/main" id="{2FD2979D-70EC-48B5-9B4B-FFD7536022A9}"/>
              </a:ext>
            </a:extLst>
          </p:cNvPr>
          <p:cNvSpPr/>
          <p:nvPr/>
        </p:nvSpPr>
        <p:spPr>
          <a:xfrm>
            <a:off x="2313569" y="3353910"/>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8B7D531E-BBB0-4293-A795-2A16FD1B9E05}"/>
              </a:ext>
            </a:extLst>
          </p:cNvPr>
          <p:cNvSpPr/>
          <p:nvPr/>
        </p:nvSpPr>
        <p:spPr>
          <a:xfrm>
            <a:off x="4929789" y="267425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14B91B7F-6EE9-4ECB-9593-8D9A5A2E410F}"/>
              </a:ext>
            </a:extLst>
          </p:cNvPr>
          <p:cNvSpPr/>
          <p:nvPr/>
        </p:nvSpPr>
        <p:spPr>
          <a:xfrm>
            <a:off x="5708212" y="307766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60252A8B-1CCB-4B59-9593-A171C2E3CCE7}"/>
              </a:ext>
            </a:extLst>
          </p:cNvPr>
          <p:cNvSpPr/>
          <p:nvPr/>
        </p:nvSpPr>
        <p:spPr>
          <a:xfrm>
            <a:off x="6334236" y="359379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46529D4-0065-4630-8027-4FE0EC68BCDC}"/>
              </a:ext>
            </a:extLst>
          </p:cNvPr>
          <p:cNvSpPr/>
          <p:nvPr/>
        </p:nvSpPr>
        <p:spPr>
          <a:xfrm>
            <a:off x="5347877" y="357784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A22DDD31-C765-4E75-9DFF-7B82100783D4}"/>
              </a:ext>
            </a:extLst>
          </p:cNvPr>
          <p:cNvSpPr/>
          <p:nvPr/>
        </p:nvSpPr>
        <p:spPr>
          <a:xfrm>
            <a:off x="6748874" y="4249479"/>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A883487A-A971-4705-91B0-E8ABF13F35A1}"/>
              </a:ext>
            </a:extLst>
          </p:cNvPr>
          <p:cNvSpPr/>
          <p:nvPr/>
        </p:nvSpPr>
        <p:spPr>
          <a:xfrm>
            <a:off x="1391098" y="301897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C51FB606-0414-4E43-86E0-E5EB5136C59E}"/>
              </a:ext>
            </a:extLst>
          </p:cNvPr>
          <p:cNvSpPr/>
          <p:nvPr/>
        </p:nvSpPr>
        <p:spPr>
          <a:xfrm>
            <a:off x="1385946" y="4519931"/>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CA40A886-9479-4DBE-AEC3-A59E7749EE11}"/>
              </a:ext>
            </a:extLst>
          </p:cNvPr>
          <p:cNvSpPr/>
          <p:nvPr/>
        </p:nvSpPr>
        <p:spPr>
          <a:xfrm>
            <a:off x="2556073" y="406203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20BEEB45-DE3B-4837-8142-E56F62F15345}"/>
              </a:ext>
            </a:extLst>
          </p:cNvPr>
          <p:cNvSpPr/>
          <p:nvPr/>
        </p:nvSpPr>
        <p:spPr>
          <a:xfrm>
            <a:off x="3771598" y="220063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2A951180-1FE5-4E94-9259-BDA94C731D61}"/>
              </a:ext>
            </a:extLst>
          </p:cNvPr>
          <p:cNvSpPr/>
          <p:nvPr/>
        </p:nvSpPr>
        <p:spPr>
          <a:xfrm>
            <a:off x="5358315" y="2305479"/>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FA42FC02-5BE8-407C-BEBC-7A81055EA3D0}"/>
              </a:ext>
            </a:extLst>
          </p:cNvPr>
          <p:cNvSpPr/>
          <p:nvPr/>
        </p:nvSpPr>
        <p:spPr>
          <a:xfrm>
            <a:off x="4439144" y="328806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80618115-CD8B-4413-BBEF-785B0F245F1F}"/>
              </a:ext>
            </a:extLst>
          </p:cNvPr>
          <p:cNvSpPr/>
          <p:nvPr/>
        </p:nvSpPr>
        <p:spPr>
          <a:xfrm>
            <a:off x="3847613" y="2729207"/>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橢圓 69">
            <a:extLst>
              <a:ext uri="{FF2B5EF4-FFF2-40B4-BE49-F238E27FC236}">
                <a16:creationId xmlns:a16="http://schemas.microsoft.com/office/drawing/2014/main" id="{215B23F5-C694-4CFB-8D7B-190B452BDAEF}"/>
              </a:ext>
            </a:extLst>
          </p:cNvPr>
          <p:cNvSpPr/>
          <p:nvPr/>
        </p:nvSpPr>
        <p:spPr>
          <a:xfrm>
            <a:off x="4564956" y="2000818"/>
            <a:ext cx="233265" cy="223935"/>
          </a:xfrm>
          <a:prstGeom prst="ellipse">
            <a:avLst/>
          </a:prstGeom>
          <a:solidFill>
            <a:srgbClr val="73D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AutoShape 45">
            <a:extLst>
              <a:ext uri="{FF2B5EF4-FFF2-40B4-BE49-F238E27FC236}">
                <a16:creationId xmlns:a16="http://schemas.microsoft.com/office/drawing/2014/main" id="{CD8DBF6A-FE09-47C6-821F-3C5B21CD23BB}"/>
              </a:ext>
            </a:extLst>
          </p:cNvPr>
          <p:cNvSpPr>
            <a:spLocks noChangeArrowheads="1"/>
          </p:cNvSpPr>
          <p:nvPr/>
        </p:nvSpPr>
        <p:spPr bwMode="auto">
          <a:xfrm>
            <a:off x="3491740" y="3700642"/>
            <a:ext cx="233242" cy="210362"/>
          </a:xfrm>
          <a:prstGeom prst="triangle">
            <a:avLst>
              <a:gd name="adj" fmla="val 50000"/>
            </a:avLst>
          </a:prstGeom>
          <a:solidFill>
            <a:srgbClr val="61C09E"/>
          </a:solidFill>
          <a:ln w="8001">
            <a:solidFill>
              <a:schemeClr val="accent2"/>
            </a:solidFill>
            <a:miter lim="800000"/>
            <a:headEnd/>
            <a:tailEnd/>
          </a:ln>
        </p:spPr>
        <p:txBody>
          <a:bodyPr wrap="none" anchor="ct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endParaRPr lang="zh-TW" altLang="en-US" sz="2400">
              <a:solidFill>
                <a:schemeClr val="tx1"/>
              </a:solidFill>
              <a:latin typeface="굴림" panose="020B0600000101010101" pitchFamily="34" charset="-127"/>
              <a:ea typeface="굴림" panose="020B0600000101010101" pitchFamily="34" charset="-127"/>
            </a:endParaRPr>
          </a:p>
        </p:txBody>
      </p:sp>
      <p:sp>
        <p:nvSpPr>
          <p:cNvPr id="72" name="橢圓 71">
            <a:extLst>
              <a:ext uri="{FF2B5EF4-FFF2-40B4-BE49-F238E27FC236}">
                <a16:creationId xmlns:a16="http://schemas.microsoft.com/office/drawing/2014/main" id="{EE3F6036-91A6-4BF1-B85D-5EB689A38407}"/>
              </a:ext>
            </a:extLst>
          </p:cNvPr>
          <p:cNvSpPr/>
          <p:nvPr/>
        </p:nvSpPr>
        <p:spPr>
          <a:xfrm>
            <a:off x="3033907" y="252941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AutoShape 49">
            <a:extLst>
              <a:ext uri="{FF2B5EF4-FFF2-40B4-BE49-F238E27FC236}">
                <a16:creationId xmlns:a16="http://schemas.microsoft.com/office/drawing/2014/main" id="{19413516-A81B-40CF-9E5C-9E66C11670D0}"/>
              </a:ext>
            </a:extLst>
          </p:cNvPr>
          <p:cNvCxnSpPr>
            <a:cxnSpLocks noChangeShapeType="1"/>
            <a:stCxn id="56" idx="5"/>
            <a:endCxn id="71" idx="1"/>
          </p:cNvCxnSpPr>
          <p:nvPr/>
        </p:nvCxnSpPr>
        <p:spPr bwMode="auto">
          <a:xfrm>
            <a:off x="3336884" y="3476321"/>
            <a:ext cx="213167" cy="329502"/>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6" name="AutoShape 49">
            <a:extLst>
              <a:ext uri="{FF2B5EF4-FFF2-40B4-BE49-F238E27FC236}">
                <a16:creationId xmlns:a16="http://schemas.microsoft.com/office/drawing/2014/main" id="{6851A5E8-EC67-42F5-BCCA-7FC9B6DB1F61}"/>
              </a:ext>
            </a:extLst>
          </p:cNvPr>
          <p:cNvCxnSpPr>
            <a:cxnSpLocks noChangeShapeType="1"/>
            <a:stCxn id="69" idx="4"/>
            <a:endCxn id="71" idx="5"/>
          </p:cNvCxnSpPr>
          <p:nvPr/>
        </p:nvCxnSpPr>
        <p:spPr bwMode="auto">
          <a:xfrm flipH="1">
            <a:off x="3666672" y="2953142"/>
            <a:ext cx="297574" cy="852681"/>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cxnSp>
        <p:nvCxnSpPr>
          <p:cNvPr id="77" name="AutoShape 49">
            <a:extLst>
              <a:ext uri="{FF2B5EF4-FFF2-40B4-BE49-F238E27FC236}">
                <a16:creationId xmlns:a16="http://schemas.microsoft.com/office/drawing/2014/main" id="{F7E5EE9A-077C-4457-B39F-209FB538548D}"/>
              </a:ext>
            </a:extLst>
          </p:cNvPr>
          <p:cNvCxnSpPr>
            <a:cxnSpLocks noChangeShapeType="1"/>
            <a:stCxn id="68" idx="2"/>
            <a:endCxn id="71" idx="5"/>
          </p:cNvCxnSpPr>
          <p:nvPr/>
        </p:nvCxnSpPr>
        <p:spPr bwMode="auto">
          <a:xfrm flipH="1">
            <a:off x="3666672" y="3400029"/>
            <a:ext cx="772472" cy="40579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78" name="橢圓 77">
            <a:extLst>
              <a:ext uri="{FF2B5EF4-FFF2-40B4-BE49-F238E27FC236}">
                <a16:creationId xmlns:a16="http://schemas.microsoft.com/office/drawing/2014/main" id="{6CBF6175-F924-4408-97EB-76E1DD3C7BA8}"/>
              </a:ext>
            </a:extLst>
          </p:cNvPr>
          <p:cNvSpPr/>
          <p:nvPr/>
        </p:nvSpPr>
        <p:spPr>
          <a:xfrm>
            <a:off x="3309723" y="4284783"/>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AutoShape 49">
            <a:extLst>
              <a:ext uri="{FF2B5EF4-FFF2-40B4-BE49-F238E27FC236}">
                <a16:creationId xmlns:a16="http://schemas.microsoft.com/office/drawing/2014/main" id="{0687BBA7-6CE7-4593-AFF9-A12DB5950B96}"/>
              </a:ext>
            </a:extLst>
          </p:cNvPr>
          <p:cNvCxnSpPr>
            <a:cxnSpLocks noChangeShapeType="1"/>
            <a:stCxn id="78" idx="7"/>
            <a:endCxn id="71" idx="3"/>
          </p:cNvCxnSpPr>
          <p:nvPr/>
        </p:nvCxnSpPr>
        <p:spPr bwMode="auto">
          <a:xfrm flipV="1">
            <a:off x="3508827" y="3911004"/>
            <a:ext cx="99534" cy="406574"/>
          </a:xfrm>
          <a:prstGeom prst="straightConnector1">
            <a:avLst/>
          </a:prstGeom>
          <a:noFill/>
          <a:ln w="7938">
            <a:solidFill>
              <a:schemeClr val="tx1"/>
            </a:solidFill>
            <a:round/>
            <a:headEnd/>
            <a:tailEnd/>
          </a:ln>
          <a:extLst>
            <a:ext uri="{909E8E84-426E-40DD-AFC4-6F175D3DCCD1}">
              <a14:hiddenFill xmlns:a14="http://schemas.microsoft.com/office/drawing/2010/main">
                <a:noFill/>
              </a14:hiddenFill>
            </a:ext>
          </a:extLst>
        </p:spPr>
      </p:cxnSp>
      <p:sp>
        <p:nvSpPr>
          <p:cNvPr id="80" name="TextBox 16">
            <a:extLst>
              <a:ext uri="{FF2B5EF4-FFF2-40B4-BE49-F238E27FC236}">
                <a16:creationId xmlns:a16="http://schemas.microsoft.com/office/drawing/2014/main" id="{B4413D65-47EA-4F58-9EA2-B91A3EAD232E}"/>
              </a:ext>
            </a:extLst>
          </p:cNvPr>
          <p:cNvSpPr txBox="1"/>
          <p:nvPr/>
        </p:nvSpPr>
        <p:spPr>
          <a:xfrm>
            <a:off x="6685471" y="2284722"/>
            <a:ext cx="5053964"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或是可以用曼哈頓距離：</a:t>
            </a:r>
          </a:p>
        </p:txBody>
      </p:sp>
      <mc:AlternateContent xmlns:mc="http://schemas.openxmlformats.org/markup-compatibility/2006" xmlns:a14="http://schemas.microsoft.com/office/drawing/2010/main">
        <mc:Choice Requires="a14">
          <p:sp>
            <p:nvSpPr>
              <p:cNvPr id="45" name="Object 50">
                <a:extLst>
                  <a:ext uri="{FF2B5EF4-FFF2-40B4-BE49-F238E27FC236}">
                    <a16:creationId xmlns:a16="http://schemas.microsoft.com/office/drawing/2014/main" id="{79242457-C4E9-4517-B441-046419CF4F05}"/>
                  </a:ext>
                </a:extLst>
              </p:cNvPr>
              <p:cNvSpPr txBox="1"/>
              <p:nvPr/>
            </p:nvSpPr>
            <p:spPr bwMode="auto">
              <a:xfrm>
                <a:off x="6795839" y="2885265"/>
                <a:ext cx="5200650" cy="7953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bar>
                        <m:barPr>
                          <m:pos m:val="top"/>
                          <m:ctrlPr>
                            <a:rPr lang="en-US" sz="2800" i="1" smtClean="0">
                              <a:solidFill>
                                <a:srgbClr val="000000"/>
                              </a:solidFill>
                              <a:latin typeface="Cambria Math" panose="02040503050406030204" pitchFamily="18" charset="0"/>
                            </a:rPr>
                          </m:ctrlPr>
                        </m:barPr>
                        <m:e>
                          <m:r>
                            <a:rPr lang="en-US" sz="2800" i="1">
                              <a:solidFill>
                                <a:srgbClr val="000000"/>
                              </a:solidFill>
                              <a:latin typeface="Cambria Math" panose="02040503050406030204" pitchFamily="18" charset="0"/>
                            </a:rPr>
                            <m:t>𝐴𝐵</m:t>
                          </m:r>
                        </m:e>
                      </m:bar>
                      <m:r>
                        <a:rPr lang="en-US" sz="2800" i="1">
                          <a:solidFill>
                            <a:srgbClr val="000000"/>
                          </a:solidFill>
                          <a:latin typeface="Cambria Math" panose="02040503050406030204" pitchFamily="18" charset="0"/>
                        </a:rPr>
                        <m:t>=</m:t>
                      </m:r>
                      <m:d>
                        <m:dPr>
                          <m:begChr m:val="|"/>
                          <m:endChr m:val="|"/>
                          <m:ctrlPr>
                            <a:rPr lang="en-US" altLang="zh-TW" sz="2800" b="0" i="1">
                              <a:solidFill>
                                <a:srgbClr val="000000"/>
                              </a:solidFill>
                              <a:latin typeface="Cambria Math" panose="02040503050406030204" pitchFamily="18" charset="0"/>
                            </a:rPr>
                          </m:ctrlPr>
                        </m:dPr>
                        <m:e>
                          <m:sSub>
                            <m:sSubPr>
                              <m:ctrlPr>
                                <a:rPr lang="en-US" altLang="zh-TW" sz="2800" b="0" i="1" smtClean="0">
                                  <a:solidFill>
                                    <a:srgbClr val="000000"/>
                                  </a:solidFill>
                                  <a:latin typeface="Cambria Math" panose="02040503050406030204" pitchFamily="18" charset="0"/>
                                </a:rPr>
                              </m:ctrlPr>
                            </m:sSubPr>
                            <m:e>
                              <m:r>
                                <m:rPr>
                                  <m:sty m:val="p"/>
                                </m:rPr>
                                <a:rPr lang="en-US" altLang="zh-TW" sz="2800" b="0" i="0" smtClean="0">
                                  <a:solidFill>
                                    <a:srgbClr val="000000"/>
                                  </a:solidFill>
                                  <a:latin typeface="Cambria Math" panose="02040503050406030204" pitchFamily="18" charset="0"/>
                                </a:rPr>
                                <m:t>x</m:t>
                              </m:r>
                            </m:e>
                            <m:sub>
                              <m:r>
                                <m:rPr>
                                  <m:sty m:val="p"/>
                                </m:rPr>
                                <a:rPr lang="en-US" altLang="zh-TW" sz="2800" b="0" i="0" smtClean="0">
                                  <a:solidFill>
                                    <a:srgbClr val="000000"/>
                                  </a:solidFill>
                                  <a:latin typeface="Cambria Math" panose="02040503050406030204" pitchFamily="18" charset="0"/>
                                </a:rPr>
                                <m:t>a</m:t>
                              </m:r>
                            </m:sub>
                          </m:sSub>
                          <m:r>
                            <a:rPr lang="en-US" altLang="zh-TW" sz="2800" b="0" i="0" smtClean="0">
                              <a:solidFill>
                                <a:srgbClr val="000000"/>
                              </a:solidFill>
                              <a:latin typeface="Cambria Math" panose="02040503050406030204" pitchFamily="18" charset="0"/>
                            </a:rPr>
                            <m:t>−</m:t>
                          </m:r>
                          <m:sSub>
                            <m:sSubPr>
                              <m:ctrlPr>
                                <a:rPr lang="en-US" altLang="zh-TW" sz="2800" b="0" i="1" smtClean="0">
                                  <a:solidFill>
                                    <a:srgbClr val="000000"/>
                                  </a:solidFill>
                                  <a:latin typeface="Cambria Math" panose="02040503050406030204" pitchFamily="18" charset="0"/>
                                </a:rPr>
                              </m:ctrlPr>
                            </m:sSubPr>
                            <m:e>
                              <m:r>
                                <m:rPr>
                                  <m:sty m:val="p"/>
                                </m:rPr>
                                <a:rPr lang="en-US" altLang="zh-TW" sz="2800" b="0" i="0" smtClean="0">
                                  <a:solidFill>
                                    <a:srgbClr val="000000"/>
                                  </a:solidFill>
                                  <a:latin typeface="Cambria Math" panose="02040503050406030204" pitchFamily="18" charset="0"/>
                                </a:rPr>
                                <m:t>x</m:t>
                              </m:r>
                            </m:e>
                            <m:sub>
                              <m:r>
                                <m:rPr>
                                  <m:sty m:val="p"/>
                                </m:rPr>
                                <a:rPr lang="en-US" altLang="zh-TW" sz="2800" b="0" i="0" smtClean="0">
                                  <a:solidFill>
                                    <a:srgbClr val="000000"/>
                                  </a:solidFill>
                                  <a:latin typeface="Cambria Math" panose="02040503050406030204" pitchFamily="18" charset="0"/>
                                </a:rPr>
                                <m:t>b</m:t>
                              </m:r>
                            </m:sub>
                          </m:sSub>
                        </m:e>
                      </m:d>
                      <m:r>
                        <a:rPr lang="en-US" altLang="zh-TW" sz="2800" b="0" i="0" smtClean="0">
                          <a:solidFill>
                            <a:srgbClr val="000000"/>
                          </a:solidFill>
                          <a:latin typeface="Cambria Math" panose="02040503050406030204" pitchFamily="18" charset="0"/>
                        </a:rPr>
                        <m:t>+|</m:t>
                      </m:r>
                      <m:sSub>
                        <m:sSubPr>
                          <m:ctrlPr>
                            <a:rPr lang="en-US" altLang="zh-TW" sz="2800" b="0" i="1" smtClean="0">
                              <a:solidFill>
                                <a:srgbClr val="000000"/>
                              </a:solidFill>
                              <a:latin typeface="Cambria Math" panose="02040503050406030204" pitchFamily="18" charset="0"/>
                            </a:rPr>
                          </m:ctrlPr>
                        </m:sSubPr>
                        <m:e>
                          <m:r>
                            <m:rPr>
                              <m:sty m:val="p"/>
                            </m:rPr>
                            <a:rPr lang="en-US" altLang="zh-TW" sz="2800" b="0" i="0" smtClean="0">
                              <a:solidFill>
                                <a:srgbClr val="000000"/>
                              </a:solidFill>
                              <a:latin typeface="Cambria Math" panose="02040503050406030204" pitchFamily="18" charset="0"/>
                            </a:rPr>
                            <m:t>y</m:t>
                          </m:r>
                        </m:e>
                        <m:sub>
                          <m:r>
                            <m:rPr>
                              <m:sty m:val="p"/>
                            </m:rPr>
                            <a:rPr lang="en-US" altLang="zh-TW" sz="2800" b="0" i="0" smtClean="0">
                              <a:solidFill>
                                <a:srgbClr val="000000"/>
                              </a:solidFill>
                              <a:latin typeface="Cambria Math" panose="02040503050406030204" pitchFamily="18" charset="0"/>
                            </a:rPr>
                            <m:t>a</m:t>
                          </m:r>
                        </m:sub>
                      </m:sSub>
                      <m:r>
                        <a:rPr lang="en-US" altLang="zh-TW" sz="2800" b="0" i="0" smtClean="0">
                          <a:solidFill>
                            <a:srgbClr val="000000"/>
                          </a:solidFill>
                          <a:latin typeface="Cambria Math" panose="02040503050406030204" pitchFamily="18" charset="0"/>
                        </a:rPr>
                        <m:t>−</m:t>
                      </m:r>
                      <m:sSub>
                        <m:sSubPr>
                          <m:ctrlPr>
                            <a:rPr lang="en-US" altLang="zh-TW" sz="2800" b="0" i="1" smtClean="0">
                              <a:solidFill>
                                <a:srgbClr val="000000"/>
                              </a:solidFill>
                              <a:latin typeface="Cambria Math" panose="02040503050406030204" pitchFamily="18" charset="0"/>
                            </a:rPr>
                          </m:ctrlPr>
                        </m:sSubPr>
                        <m:e>
                          <m:r>
                            <m:rPr>
                              <m:sty m:val="p"/>
                            </m:rPr>
                            <a:rPr lang="en-US" altLang="zh-TW" sz="2800" b="0" i="0" smtClean="0">
                              <a:solidFill>
                                <a:srgbClr val="000000"/>
                              </a:solidFill>
                              <a:latin typeface="Cambria Math" panose="02040503050406030204" pitchFamily="18" charset="0"/>
                            </a:rPr>
                            <m:t>y</m:t>
                          </m:r>
                        </m:e>
                        <m:sub>
                          <m:r>
                            <m:rPr>
                              <m:sty m:val="p"/>
                            </m:rPr>
                            <a:rPr lang="en-US" altLang="zh-TW" sz="2800" b="0" i="0" smtClean="0">
                              <a:solidFill>
                                <a:srgbClr val="000000"/>
                              </a:solidFill>
                              <a:latin typeface="Cambria Math" panose="02040503050406030204" pitchFamily="18" charset="0"/>
                            </a:rPr>
                            <m:t>b</m:t>
                          </m:r>
                        </m:sub>
                      </m:sSub>
                      <m:r>
                        <a:rPr lang="en-US" altLang="zh-TW" sz="2800" b="0" i="0" smtClean="0">
                          <a:solidFill>
                            <a:srgbClr val="000000"/>
                          </a:solidFill>
                          <a:latin typeface="Cambria Math" panose="02040503050406030204" pitchFamily="18" charset="0"/>
                        </a:rPr>
                        <m:t>|</m:t>
                      </m:r>
                    </m:oMath>
                  </m:oMathPara>
                </a14:m>
                <a:endParaRPr lang="en-US" sz="2800" dirty="0"/>
              </a:p>
            </p:txBody>
          </p:sp>
        </mc:Choice>
        <mc:Fallback xmlns="">
          <p:sp>
            <p:nvSpPr>
              <p:cNvPr id="45" name="Object 50">
                <a:extLst>
                  <a:ext uri="{FF2B5EF4-FFF2-40B4-BE49-F238E27FC236}">
                    <a16:creationId xmlns:a16="http://schemas.microsoft.com/office/drawing/2014/main" id="{79242457-C4E9-4517-B441-046419CF4F05}"/>
                  </a:ext>
                </a:extLst>
              </p:cNvPr>
              <p:cNvSpPr txBox="1">
                <a:spLocks noRot="1" noChangeAspect="1" noMove="1" noResize="1" noEditPoints="1" noAdjustHandles="1" noChangeArrowheads="1" noChangeShapeType="1" noTextEdit="1"/>
              </p:cNvSpPr>
              <p:nvPr/>
            </p:nvSpPr>
            <p:spPr bwMode="auto">
              <a:xfrm>
                <a:off x="6795839" y="2885265"/>
                <a:ext cx="5200650" cy="795338"/>
              </a:xfrm>
              <a:prstGeom prst="rect">
                <a:avLst/>
              </a:prstGeom>
              <a:blipFill>
                <a:blip r:embed="rId3"/>
                <a:stretch>
                  <a:fillRect/>
                </a:stretch>
              </a:blipFill>
              <a:ln>
                <a:noFill/>
              </a:ln>
            </p:spPr>
            <p:txBody>
              <a:bodyPr/>
              <a:lstStyle/>
              <a:p>
                <a:r>
                  <a:rPr lang="en-US">
                    <a:noFill/>
                  </a:rPr>
                  <a:t> </a:t>
                </a:r>
              </a:p>
            </p:txBody>
          </p:sp>
        </mc:Fallback>
      </mc:AlternateContent>
      <p:sp>
        <p:nvSpPr>
          <p:cNvPr id="46" name="Text Box 47">
            <a:extLst>
              <a:ext uri="{FF2B5EF4-FFF2-40B4-BE49-F238E27FC236}">
                <a16:creationId xmlns:a16="http://schemas.microsoft.com/office/drawing/2014/main" id="{35018A9C-C097-47A6-9669-50F725439A92}"/>
              </a:ext>
            </a:extLst>
          </p:cNvPr>
          <p:cNvSpPr txBox="1">
            <a:spLocks noChangeArrowheads="1"/>
          </p:cNvSpPr>
          <p:nvPr/>
        </p:nvSpPr>
        <p:spPr bwMode="auto">
          <a:xfrm>
            <a:off x="2150852" y="4208167"/>
            <a:ext cx="1199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squar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2000" b="1" dirty="0">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a:t>
            </a:r>
            <a:r>
              <a:rPr lang="en-US" altLang="zh-TW" sz="2000" i="1" dirty="0" err="1">
                <a:solidFill>
                  <a:schemeClr val="tx1"/>
                </a:solidFill>
                <a:latin typeface="Times New Roman" panose="02020603050405020304" pitchFamily="18" charset="0"/>
                <a:ea typeface="AR MingtiM BIG-5" charset="-120"/>
              </a:rPr>
              <a:t>x</a:t>
            </a:r>
            <a:r>
              <a:rPr lang="en-US" altLang="zh-TW" sz="2000" i="1" baseline="-25000" dirty="0" err="1">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 </a:t>
            </a:r>
            <a:r>
              <a:rPr lang="en-US" altLang="zh-TW" sz="2000" i="1" dirty="0" err="1">
                <a:solidFill>
                  <a:schemeClr val="tx1"/>
                </a:solidFill>
                <a:latin typeface="Times New Roman" panose="02020603050405020304" pitchFamily="18" charset="0"/>
                <a:ea typeface="AR MingtiM BIG-5" charset="-120"/>
              </a:rPr>
              <a:t>y</a:t>
            </a:r>
            <a:r>
              <a:rPr lang="en-US" altLang="zh-TW" sz="2000" i="1" baseline="-25000" dirty="0" err="1">
                <a:solidFill>
                  <a:schemeClr val="tx1"/>
                </a:solidFill>
                <a:latin typeface="Times New Roman" panose="02020603050405020304" pitchFamily="18" charset="0"/>
                <a:ea typeface="AR MingtiM BIG-5" charset="-120"/>
              </a:rPr>
              <a:t>a</a:t>
            </a:r>
            <a:r>
              <a:rPr lang="en-US" altLang="zh-TW" sz="2000" dirty="0">
                <a:solidFill>
                  <a:schemeClr val="tx1"/>
                </a:solidFill>
                <a:latin typeface="Times New Roman" panose="02020603050405020304" pitchFamily="18" charset="0"/>
                <a:ea typeface="AR MingtiM BIG-5" charset="-120"/>
              </a:rPr>
              <a:t>)</a:t>
            </a:r>
          </a:p>
        </p:txBody>
      </p:sp>
      <p:sp>
        <p:nvSpPr>
          <p:cNvPr id="81" name="Text Box 48">
            <a:extLst>
              <a:ext uri="{FF2B5EF4-FFF2-40B4-BE49-F238E27FC236}">
                <a16:creationId xmlns:a16="http://schemas.microsoft.com/office/drawing/2014/main" id="{E583DF7C-9E2D-40E4-8431-4FC275D66742}"/>
              </a:ext>
            </a:extLst>
          </p:cNvPr>
          <p:cNvSpPr txBox="1">
            <a:spLocks noChangeArrowheads="1"/>
          </p:cNvSpPr>
          <p:nvPr/>
        </p:nvSpPr>
        <p:spPr bwMode="auto">
          <a:xfrm>
            <a:off x="3636187" y="3735215"/>
            <a:ext cx="1051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wrap="none">
            <a:spAutoFit/>
          </a:bodyPr>
          <a:lstStyle>
            <a:lvl1pPr latinLnBrk="1">
              <a:spcBef>
                <a:spcPct val="20000"/>
              </a:spcBef>
              <a:buChar char="•"/>
              <a:defRPr kumimoji="1" sz="2200">
                <a:solidFill>
                  <a:srgbClr val="28451F"/>
                </a:solidFill>
                <a:latin typeface="Arial" panose="020B0604020202020204" pitchFamily="34" charset="0"/>
                <a:ea typeface="新細明體" panose="02020500000000000000" pitchFamily="18" charset="-120"/>
              </a:defRPr>
            </a:lvl1pPr>
            <a:lvl2pPr marL="742950" indent="-285750" latinLnBrk="1">
              <a:spcBef>
                <a:spcPct val="20000"/>
              </a:spcBef>
              <a:buChar char="•"/>
              <a:defRPr kumimoji="1" sz="2000">
                <a:solidFill>
                  <a:srgbClr val="28451F"/>
                </a:solidFill>
                <a:latin typeface="Arial" panose="020B0604020202020204" pitchFamily="34" charset="0"/>
                <a:ea typeface="新細明體" panose="02020500000000000000" pitchFamily="18" charset="-120"/>
              </a:defRPr>
            </a:lvl2pPr>
            <a:lvl3pPr marL="1143000" indent="-228600" latinLnBrk="1">
              <a:spcBef>
                <a:spcPct val="20000"/>
              </a:spcBef>
              <a:buChar char="•"/>
              <a:defRPr kumimoji="1" sz="2400">
                <a:solidFill>
                  <a:srgbClr val="28451F"/>
                </a:solidFill>
                <a:latin typeface="Arial" panose="020B0604020202020204" pitchFamily="34" charset="0"/>
                <a:ea typeface="新細明體" panose="02020500000000000000" pitchFamily="18" charset="-120"/>
              </a:defRPr>
            </a:lvl3pPr>
            <a:lvl4pPr marL="1600200" indent="-228600" latinLnBrk="1">
              <a:spcBef>
                <a:spcPct val="20000"/>
              </a:spcBef>
              <a:buChar char="•"/>
              <a:defRPr kumimoji="1" sz="1600">
                <a:solidFill>
                  <a:srgbClr val="28451F"/>
                </a:solidFill>
                <a:latin typeface="Arial" panose="020B0604020202020204" pitchFamily="34" charset="0"/>
                <a:ea typeface="-햇살M" charset="-120"/>
              </a:defRPr>
            </a:lvl4pPr>
            <a:lvl5pPr marL="2057400" indent="-228600" latinLnBrk="1">
              <a:spcBef>
                <a:spcPct val="20000"/>
              </a:spcBef>
              <a:buChar char="•"/>
              <a:defRPr kumimoji="1" sz="1400">
                <a:solidFill>
                  <a:srgbClr val="28451F"/>
                </a:solidFill>
                <a:latin typeface="Arial" panose="020B0604020202020204" pitchFamily="34" charset="0"/>
                <a:ea typeface="-햇살M" charset="-120"/>
              </a:defRPr>
            </a:lvl5pPr>
            <a:lvl6pPr marL="25146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6pPr>
            <a:lvl7pPr marL="29718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7pPr>
            <a:lvl8pPr marL="34290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8pPr>
            <a:lvl9pPr marL="3886200" indent="-228600" eaLnBrk="0" fontAlgn="base" latinLnBrk="1" hangingPunct="0">
              <a:spcBef>
                <a:spcPct val="20000"/>
              </a:spcBef>
              <a:spcAft>
                <a:spcPct val="0"/>
              </a:spcAft>
              <a:buChar char="•"/>
              <a:defRPr kumimoji="1" sz="1400">
                <a:solidFill>
                  <a:srgbClr val="28451F"/>
                </a:solidFill>
                <a:latin typeface="Arial" panose="020B0604020202020204" pitchFamily="34" charset="0"/>
                <a:ea typeface="-햇살M" charset="-120"/>
              </a:defRPr>
            </a:lvl9pPr>
          </a:lstStyle>
          <a:p>
            <a:pPr eaLnBrk="1" hangingPunct="1">
              <a:spcBef>
                <a:spcPct val="0"/>
              </a:spcBef>
              <a:buFontTx/>
              <a:buNone/>
            </a:pPr>
            <a:r>
              <a:rPr lang="en-US" altLang="zh-TW" sz="2000" b="1" dirty="0">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a:t>
            </a:r>
            <a:r>
              <a:rPr lang="en-US" altLang="zh-TW" sz="2000" i="1" dirty="0" err="1">
                <a:solidFill>
                  <a:schemeClr val="tx1"/>
                </a:solidFill>
                <a:latin typeface="Times New Roman" panose="02020603050405020304" pitchFamily="18" charset="0"/>
                <a:ea typeface="AR MingtiM BIG-5" charset="-120"/>
              </a:rPr>
              <a:t>x</a:t>
            </a:r>
            <a:r>
              <a:rPr lang="en-US" altLang="zh-TW" sz="2000" i="1" baseline="-25000" dirty="0" err="1">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 </a:t>
            </a:r>
            <a:r>
              <a:rPr lang="en-US" altLang="zh-TW" sz="2000" i="1" dirty="0" err="1">
                <a:solidFill>
                  <a:schemeClr val="tx1"/>
                </a:solidFill>
                <a:latin typeface="Times New Roman" panose="02020603050405020304" pitchFamily="18" charset="0"/>
                <a:ea typeface="AR MingtiM BIG-5" charset="-120"/>
              </a:rPr>
              <a:t>y</a:t>
            </a:r>
            <a:r>
              <a:rPr lang="en-US" altLang="zh-TW" sz="2000" i="1" baseline="-25000" dirty="0" err="1">
                <a:solidFill>
                  <a:schemeClr val="tx1"/>
                </a:solidFill>
                <a:latin typeface="Times New Roman" panose="02020603050405020304" pitchFamily="18" charset="0"/>
                <a:ea typeface="AR MingtiM BIG-5" charset="-120"/>
              </a:rPr>
              <a:t>b</a:t>
            </a:r>
            <a:r>
              <a:rPr lang="en-US" altLang="zh-TW" sz="2000" dirty="0">
                <a:solidFill>
                  <a:schemeClr val="tx1"/>
                </a:solidFill>
                <a:latin typeface="Times New Roman" panose="02020603050405020304" pitchFamily="18" charset="0"/>
                <a:ea typeface="AR MingtiM BIG-5" charset="-120"/>
              </a:rPr>
              <a:t>)</a:t>
            </a:r>
          </a:p>
        </p:txBody>
      </p:sp>
    </p:spTree>
    <p:extLst>
      <p:ext uri="{BB962C8B-B14F-4D97-AF65-F5344CB8AC3E}">
        <p14:creationId xmlns:p14="http://schemas.microsoft.com/office/powerpoint/2010/main" val="1471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Supervised Learning</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E729F0FB-6FCC-4035-932E-D380187E239E}"/>
              </a:ext>
            </a:extLst>
          </p:cNvPr>
          <p:cNvSpPr txBox="1"/>
          <p:nvPr/>
        </p:nvSpPr>
        <p:spPr>
          <a:xfrm>
            <a:off x="1831961" y="1204449"/>
            <a:ext cx="5247134" cy="5262979"/>
          </a:xfrm>
          <a:prstGeom prst="rect">
            <a:avLst/>
          </a:prstGeom>
          <a:noFill/>
        </p:spPr>
        <p:txBody>
          <a:bodyPr wrap="square" rtlCol="0">
            <a:spAutoFit/>
          </a:bodyPr>
          <a:lstStyle/>
          <a:p>
            <a:pPr algn="l"/>
            <a:r>
              <a:rPr lang="en-US" altLang="zh-TW" sz="2400" b="1" dirty="0">
                <a:latin typeface="微軟正黑體" panose="020B0604030504040204" pitchFamily="34" charset="-120"/>
                <a:ea typeface="微軟正黑體" panose="020B0604030504040204" pitchFamily="34" charset="-120"/>
              </a:rPr>
              <a:t>Regression</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Linear Regression</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Logistic Regression</a:t>
            </a:r>
          </a:p>
          <a:p>
            <a:pPr algn="l"/>
            <a:r>
              <a:rPr lang="en-US" altLang="zh-TW" sz="2400" dirty="0">
                <a:latin typeface="微軟正黑體" panose="020B0604030504040204" pitchFamily="34" charset="-120"/>
                <a:ea typeface="微軟正黑體" panose="020B0604030504040204" pitchFamily="34" charset="-120"/>
              </a:rPr>
              <a:t>Polynomial Regression</a:t>
            </a:r>
          </a:p>
          <a:p>
            <a:pPr marL="571500" indent="-571500" algn="l">
              <a:buFont typeface="Wingdings" panose="05000000000000000000" pitchFamily="2" charset="2"/>
              <a:buChar char="l"/>
            </a:pPr>
            <a:endParaRPr lang="en-US" altLang="zh-TW" sz="2400"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Classification</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k-Nearest Neighbors (KNN)</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Logistic Regression </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Support Vector Machines </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Decision Trees </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Random Forests </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Bayes Classifier</a:t>
            </a:r>
          </a:p>
          <a:p>
            <a:r>
              <a:rPr lang="en-US" altLang="zh-TW" sz="2400" dirty="0">
                <a:latin typeface="微軟正黑體" panose="020B0604030504040204" pitchFamily="34" charset="-120"/>
                <a:ea typeface="微軟正黑體" panose="020B0604030504040204" pitchFamily="34" charset="-120"/>
              </a:rPr>
              <a:t>Neural networks</a:t>
            </a:r>
          </a:p>
          <a:p>
            <a:pPr marL="571500" indent="-571500" algn="l">
              <a:buFont typeface="Wingdings" panose="05000000000000000000" pitchFamily="2" charset="2"/>
              <a:buChar char="l"/>
            </a:pPr>
            <a:endParaRPr lang="en-US" altLang="zh-TW" sz="2400" dirty="0">
              <a:latin typeface="微軟正黑體" panose="020B0604030504040204" pitchFamily="34" charset="-120"/>
              <a:ea typeface="微軟正黑體" panose="020B0604030504040204" pitchFamily="34" charset="-120"/>
            </a:endParaRPr>
          </a:p>
        </p:txBody>
      </p:sp>
      <p:grpSp>
        <p:nvGrpSpPr>
          <p:cNvPr id="2" name="群組 1"/>
          <p:cNvGrpSpPr/>
          <p:nvPr/>
        </p:nvGrpSpPr>
        <p:grpSpPr>
          <a:xfrm>
            <a:off x="6435115" y="1429777"/>
            <a:ext cx="2798417" cy="2195422"/>
            <a:chOff x="5878926" y="1433964"/>
            <a:chExt cx="4175461" cy="3275744"/>
          </a:xfrm>
        </p:grpSpPr>
        <p:sp>
          <p:nvSpPr>
            <p:cNvPr id="21" name="矩形 20">
              <a:extLst>
                <a:ext uri="{FF2B5EF4-FFF2-40B4-BE49-F238E27FC236}">
                  <a16:creationId xmlns:a16="http://schemas.microsoft.com/office/drawing/2014/main" id="{86F6097D-47CC-47C2-BFCB-9046CE1DF3C5}"/>
                </a:ext>
              </a:extLst>
            </p:cNvPr>
            <p:cNvSpPr/>
            <p:nvPr/>
          </p:nvSpPr>
          <p:spPr>
            <a:xfrm>
              <a:off x="5968162" y="1433964"/>
              <a:ext cx="4086225" cy="3185177"/>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9" name="Picture 2">
              <a:extLst>
                <a:ext uri="{FF2B5EF4-FFF2-40B4-BE49-F238E27FC236}">
                  <a16:creationId xmlns:a16="http://schemas.microsoft.com/office/drawing/2014/main" id="{8E06A386-1CA2-4329-9F8A-92280DD31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926" y="1524531"/>
              <a:ext cx="3981471" cy="31851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6518676" y="3905899"/>
            <a:ext cx="2714856" cy="2404767"/>
            <a:chOff x="5778331" y="4170349"/>
            <a:chExt cx="3220543" cy="2852695"/>
          </a:xfrm>
        </p:grpSpPr>
        <p:sp>
          <p:nvSpPr>
            <p:cNvPr id="22" name="矩形 21">
              <a:extLst>
                <a:ext uri="{FF2B5EF4-FFF2-40B4-BE49-F238E27FC236}">
                  <a16:creationId xmlns:a16="http://schemas.microsoft.com/office/drawing/2014/main" id="{BCE1A002-C373-4FBB-B40B-64173BAAA888}"/>
                </a:ext>
              </a:extLst>
            </p:cNvPr>
            <p:cNvSpPr/>
            <p:nvPr/>
          </p:nvSpPr>
          <p:spPr>
            <a:xfrm>
              <a:off x="5778331" y="4170349"/>
              <a:ext cx="3220543" cy="2852695"/>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3" name="Picture 4" descr="Classification Algorithm in Machine Learning ">
              <a:extLst>
                <a:ext uri="{FF2B5EF4-FFF2-40B4-BE49-F238E27FC236}">
                  <a16:creationId xmlns:a16="http://schemas.microsoft.com/office/drawing/2014/main" id="{4195ABE0-5F00-495E-98C0-93C170693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331" y="4170349"/>
              <a:ext cx="3126860" cy="27697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6356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4"/>
                </a:solidFill>
                <a:effectLst/>
              </a:rPr>
              <a:t>KNN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109A3099-822A-4DB3-8B5A-B3CCF6F7CF27}"/>
              </a:ext>
            </a:extLst>
          </p:cNvPr>
          <p:cNvSpPr txBox="1"/>
          <p:nvPr/>
        </p:nvSpPr>
        <p:spPr>
          <a:xfrm>
            <a:off x="1286830" y="1383854"/>
            <a:ext cx="2001914" cy="553998"/>
          </a:xfrm>
          <a:prstGeom prst="rect">
            <a:avLst/>
          </a:prstGeom>
          <a:noFill/>
        </p:spPr>
        <p:txBody>
          <a:bodyPr wrap="square">
            <a:spAutoFit/>
          </a:bodyPr>
          <a:lstStyle/>
          <a:p>
            <a:r>
              <a:rPr lang="zh-TW" altLang="en-US" sz="3000" b="1" dirty="0">
                <a:latin typeface="微軟正黑體" panose="020B0604030504040204" pitchFamily="34" charset="-120"/>
                <a:ea typeface="微軟正黑體" panose="020B0604030504040204" pitchFamily="34" charset="-120"/>
              </a:rPr>
              <a:t>明氏距離：</a:t>
            </a:r>
          </a:p>
        </p:txBody>
      </p:sp>
      <p:sp>
        <p:nvSpPr>
          <p:cNvPr id="19" name="文字方塊 18">
            <a:extLst>
              <a:ext uri="{FF2B5EF4-FFF2-40B4-BE49-F238E27FC236}">
                <a16:creationId xmlns:a16="http://schemas.microsoft.com/office/drawing/2014/main" id="{4539CB77-BACE-4D31-B49B-A2D7E62F805E}"/>
              </a:ext>
            </a:extLst>
          </p:cNvPr>
          <p:cNvSpPr txBox="1"/>
          <p:nvPr/>
        </p:nvSpPr>
        <p:spPr>
          <a:xfrm>
            <a:off x="1651514" y="2409378"/>
            <a:ext cx="1637230" cy="430887"/>
          </a:xfrm>
          <a:prstGeom prst="rect">
            <a:avLst/>
          </a:prstGeom>
          <a:noFill/>
        </p:spPr>
        <p:txBody>
          <a:bodyPr wrap="square">
            <a:spAutoFit/>
          </a:bodyPr>
          <a:lstStyle/>
          <a:p>
            <a:r>
              <a:rPr lang="en-US" altLang="zh-TW" sz="2200" b="1" dirty="0"/>
              <a:t>Distance</a:t>
            </a:r>
            <a:r>
              <a:rPr lang="zh-TW" altLang="en-US" sz="2200" b="1" dirty="0"/>
              <a:t> </a:t>
            </a:r>
            <a:r>
              <a:rPr lang="en-US" altLang="zh-TW" sz="2200" b="1" dirty="0"/>
              <a:t>=</a:t>
            </a:r>
            <a:endParaRPr lang="en-US" sz="2200" b="1" dirty="0"/>
          </a:p>
        </p:txBody>
      </p:sp>
      <p:pic>
        <p:nvPicPr>
          <p:cNvPr id="6" name="圖片 5">
            <a:extLst>
              <a:ext uri="{FF2B5EF4-FFF2-40B4-BE49-F238E27FC236}">
                <a16:creationId xmlns:a16="http://schemas.microsoft.com/office/drawing/2014/main" id="{E36F540E-7B1A-4954-85D3-35A55BF17483}"/>
              </a:ext>
            </a:extLst>
          </p:cNvPr>
          <p:cNvPicPr>
            <a:picLocks noChangeAspect="1"/>
          </p:cNvPicPr>
          <p:nvPr/>
        </p:nvPicPr>
        <p:blipFill>
          <a:blip r:embed="rId3"/>
          <a:stretch>
            <a:fillRect/>
          </a:stretch>
        </p:blipFill>
        <p:spPr>
          <a:xfrm>
            <a:off x="3169328" y="1937852"/>
            <a:ext cx="2830279" cy="1241857"/>
          </a:xfrm>
          <a:prstGeom prst="rect">
            <a:avLst/>
          </a:prstGeom>
        </p:spPr>
      </p:pic>
      <p:sp>
        <p:nvSpPr>
          <p:cNvPr id="8" name="文字方塊 7">
            <a:extLst>
              <a:ext uri="{FF2B5EF4-FFF2-40B4-BE49-F238E27FC236}">
                <a16:creationId xmlns:a16="http://schemas.microsoft.com/office/drawing/2014/main" id="{5E85FC78-E302-4E5B-9C64-0AA7ABD8C6AA}"/>
              </a:ext>
            </a:extLst>
          </p:cNvPr>
          <p:cNvSpPr txBox="1"/>
          <p:nvPr/>
        </p:nvSpPr>
        <p:spPr>
          <a:xfrm>
            <a:off x="1371601" y="3561276"/>
            <a:ext cx="7702750" cy="487185"/>
          </a:xfrm>
          <a:prstGeom prst="rect">
            <a:avLst/>
          </a:prstGeom>
          <a:noFill/>
        </p:spPr>
        <p:txBody>
          <a:bodyPr wrap="none" rtlCol="0">
            <a:spAutoFit/>
          </a:bodyPr>
          <a:lstStyle/>
          <a:p>
            <a:pPr>
              <a:lnSpc>
                <a:spcPct val="130000"/>
              </a:lnSpc>
              <a:spcBef>
                <a:spcPts val="600"/>
              </a:spcBef>
            </a:pPr>
            <a:r>
              <a:rPr lang="zh-TW" altLang="en-US" sz="2200" kern="0" dirty="0">
                <a:latin typeface="微軟正黑體" panose="020B0604030504040204" pitchFamily="34" charset="-120"/>
                <a:ea typeface="微軟正黑體" panose="020B0604030504040204" pitchFamily="34" charset="-120"/>
                <a:cs typeface="+mn-ea"/>
                <a:sym typeface="+mn-lt"/>
              </a:rPr>
              <a:t>當 </a:t>
            </a:r>
            <a:r>
              <a:rPr lang="en-US" altLang="zh-TW" sz="2200" kern="0" dirty="0">
                <a:latin typeface="微軟正黑體" panose="020B0604030504040204" pitchFamily="34" charset="-120"/>
                <a:ea typeface="微軟正黑體" panose="020B0604030504040204" pitchFamily="34" charset="-120"/>
                <a:cs typeface="+mn-ea"/>
                <a:sym typeface="+mn-lt"/>
              </a:rPr>
              <a:t>p</a:t>
            </a:r>
            <a:r>
              <a:rPr lang="zh-TW" altLang="en-US" sz="2200" kern="0" dirty="0">
                <a:latin typeface="微軟正黑體" panose="020B0604030504040204" pitchFamily="34" charset="-120"/>
                <a:ea typeface="微軟正黑體" panose="020B0604030504040204" pitchFamily="34" charset="-120"/>
                <a:cs typeface="+mn-ea"/>
                <a:sym typeface="+mn-lt"/>
              </a:rPr>
              <a:t> </a:t>
            </a:r>
            <a:r>
              <a:rPr lang="en-US" altLang="zh-TW" sz="2200" kern="0" dirty="0">
                <a:latin typeface="微軟正黑體" panose="020B0604030504040204" pitchFamily="34" charset="-120"/>
                <a:ea typeface="微軟正黑體" panose="020B0604030504040204" pitchFamily="34" charset="-120"/>
                <a:cs typeface="+mn-ea"/>
                <a:sym typeface="+mn-lt"/>
              </a:rPr>
              <a:t>=</a:t>
            </a:r>
            <a:r>
              <a:rPr lang="zh-TW" altLang="en-US" sz="2200" kern="0" dirty="0">
                <a:latin typeface="微軟正黑體" panose="020B0604030504040204" pitchFamily="34" charset="-120"/>
                <a:ea typeface="微軟正黑體" panose="020B0604030504040204" pitchFamily="34" charset="-120"/>
                <a:cs typeface="+mn-ea"/>
                <a:sym typeface="+mn-lt"/>
              </a:rPr>
              <a:t> </a:t>
            </a:r>
            <a:r>
              <a:rPr lang="en-US" altLang="zh-TW" sz="2200" kern="0" dirty="0">
                <a:latin typeface="微軟正黑體" panose="020B0604030504040204" pitchFamily="34" charset="-120"/>
                <a:ea typeface="微軟正黑體" panose="020B0604030504040204" pitchFamily="34" charset="-120"/>
                <a:cs typeface="+mn-ea"/>
                <a:sym typeface="+mn-lt"/>
              </a:rPr>
              <a:t>1</a:t>
            </a:r>
            <a:r>
              <a:rPr lang="zh-TW" altLang="en-US" sz="2200" kern="0" dirty="0">
                <a:latin typeface="微軟正黑體" panose="020B0604030504040204" pitchFamily="34" charset="-120"/>
                <a:ea typeface="微軟正黑體" panose="020B0604030504040204" pitchFamily="34" charset="-120"/>
                <a:cs typeface="+mn-ea"/>
                <a:sym typeface="+mn-lt"/>
              </a:rPr>
              <a:t> 會等於曼哈頓距離，</a:t>
            </a:r>
            <a:r>
              <a:rPr lang="en-US" altLang="zh-TW" sz="2200" kern="0" dirty="0">
                <a:latin typeface="微軟正黑體" panose="020B0604030504040204" pitchFamily="34" charset="-120"/>
                <a:ea typeface="微軟正黑體" panose="020B0604030504040204" pitchFamily="34" charset="-120"/>
                <a:cs typeface="+mn-ea"/>
                <a:sym typeface="+mn-lt"/>
              </a:rPr>
              <a:t>p = 2 </a:t>
            </a:r>
            <a:r>
              <a:rPr lang="zh-TW" altLang="en-US" sz="2200" kern="0" dirty="0">
                <a:latin typeface="微軟正黑體" panose="020B0604030504040204" pitchFamily="34" charset="-120"/>
                <a:ea typeface="微軟正黑體" panose="020B0604030504040204" pitchFamily="34" charset="-120"/>
                <a:cs typeface="+mn-ea"/>
                <a:sym typeface="+mn-lt"/>
              </a:rPr>
              <a:t>時會等於歐幾里得距離。</a:t>
            </a:r>
            <a:endParaRPr lang="en-US" sz="2200" kern="0" dirty="0">
              <a:latin typeface="微軟正黑體" panose="020B0604030504040204" pitchFamily="34" charset="-120"/>
              <a:ea typeface="微軟正黑體" panose="020B0604030504040204" pitchFamily="34" charset="-120"/>
              <a:cs typeface="+mn-ea"/>
              <a:sym typeface="+mn-lt"/>
            </a:endParaRPr>
          </a:p>
        </p:txBody>
      </p:sp>
    </p:spTree>
    <p:extLst>
      <p:ext uri="{BB962C8B-B14F-4D97-AF65-F5344CB8AC3E}">
        <p14:creationId xmlns:p14="http://schemas.microsoft.com/office/powerpoint/2010/main" val="4117222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r>
              <a:rPr kumimoji="1" lang="zh-TW" altLang="en-US" sz="5400" dirty="0">
                <a:solidFill>
                  <a:schemeClr val="accent4"/>
                </a:solidFill>
                <a:effectLst/>
              </a:rPr>
              <a:t>的優缺點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538BCEF9-719F-44F1-ABD9-EC162B13A442}"/>
              </a:ext>
            </a:extLst>
          </p:cNvPr>
          <p:cNvSpPr txBox="1"/>
          <p:nvPr/>
        </p:nvSpPr>
        <p:spPr>
          <a:xfrm>
            <a:off x="966038" y="1346572"/>
            <a:ext cx="10581194" cy="3983526"/>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優點：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理論成熟，思考方式簡單。</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對輸入資料沒有假設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可以輸入離散或連續型資料</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準確度高、對異常值不敏感。</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訓練時間短。</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在多類別預測的時候會有較好的表現。</a:t>
            </a:r>
          </a:p>
        </p:txBody>
      </p:sp>
    </p:spTree>
    <p:extLst>
      <p:ext uri="{BB962C8B-B14F-4D97-AF65-F5344CB8AC3E}">
        <p14:creationId xmlns:p14="http://schemas.microsoft.com/office/powerpoint/2010/main" val="2572990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6734"/>
            <a:ext cx="10515599" cy="652366"/>
          </a:xfrm>
        </p:spPr>
        <p:txBody>
          <a:bodyPr/>
          <a:lstStyle/>
          <a:p>
            <a:pPr algn="ctr"/>
            <a:r>
              <a:rPr kumimoji="1" lang="en-US" altLang="zh-TW" sz="5400" dirty="0">
                <a:solidFill>
                  <a:schemeClr val="accent4"/>
                </a:solidFill>
                <a:effectLst/>
              </a:rPr>
              <a:t>KNN</a:t>
            </a:r>
            <a:r>
              <a:rPr kumimoji="1" lang="zh-TW" altLang="en-US" sz="5400" dirty="0">
                <a:solidFill>
                  <a:schemeClr val="accent4"/>
                </a:solidFill>
                <a:effectLst/>
              </a:rPr>
              <a:t>的優缺點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538BCEF9-719F-44F1-ABD9-EC162B13A442}"/>
              </a:ext>
            </a:extLst>
          </p:cNvPr>
          <p:cNvSpPr txBox="1"/>
          <p:nvPr/>
        </p:nvSpPr>
        <p:spPr>
          <a:xfrm>
            <a:off x="966038" y="1346572"/>
            <a:ext cx="10581194" cy="3416320"/>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缺點：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訓練完成後，模型預測的時間與空間複雜度高。</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樣本不平衡時，對稀少的類別預測準確率低。</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模型依賴原始資料集，如果原始資料集的品質不好，那預測的可信度就會受到質疑，而且原始資料集不可丟棄。</a:t>
            </a:r>
          </a:p>
        </p:txBody>
      </p:sp>
    </p:spTree>
    <p:extLst>
      <p:ext uri="{BB962C8B-B14F-4D97-AF65-F5344CB8AC3E}">
        <p14:creationId xmlns:p14="http://schemas.microsoft.com/office/powerpoint/2010/main" val="3605824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a:xfrm>
            <a:off x="5202653" y="2837058"/>
            <a:ext cx="6696270" cy="1915736"/>
          </a:xfrm>
        </p:spPr>
        <p:txBody>
          <a:bodyPr/>
          <a:lstStyle/>
          <a:p>
            <a:r>
              <a:rPr kumimoji="1" lang="en-US" altLang="zh-TW" sz="6600" dirty="0"/>
              <a:t>Decision</a:t>
            </a:r>
            <a:r>
              <a:rPr kumimoji="1" lang="zh-TW" altLang="en-US" sz="6600" dirty="0"/>
              <a:t> </a:t>
            </a:r>
            <a:r>
              <a:rPr kumimoji="1" lang="en-US" altLang="zh-TW" sz="6600" dirty="0"/>
              <a:t>Tree</a:t>
            </a:r>
          </a:p>
        </p:txBody>
      </p:sp>
    </p:spTree>
    <p:extLst>
      <p:ext uri="{BB962C8B-B14F-4D97-AF65-F5344CB8AC3E}">
        <p14:creationId xmlns:p14="http://schemas.microsoft.com/office/powerpoint/2010/main" val="415648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2" name="TextBox 16">
            <a:extLst>
              <a:ext uri="{FF2B5EF4-FFF2-40B4-BE49-F238E27FC236}">
                <a16:creationId xmlns:a16="http://schemas.microsoft.com/office/drawing/2014/main" id="{6FC0E9B1-381C-4350-9590-585FF8635698}"/>
              </a:ext>
            </a:extLst>
          </p:cNvPr>
          <p:cNvSpPr txBox="1"/>
          <p:nvPr/>
        </p:nvSpPr>
        <p:spPr>
          <a:xfrm>
            <a:off x="533896" y="1432785"/>
            <a:ext cx="11142763" cy="5062924"/>
          </a:xfrm>
          <a:prstGeom prst="rect">
            <a:avLst/>
          </a:prstGeom>
          <a:noFill/>
        </p:spPr>
        <p:txBody>
          <a:bodyPr wrap="square" rtlCol="0">
            <a:spAutoFit/>
          </a:bodyPr>
          <a:lstStyle/>
          <a:p>
            <a:pPr algn="l"/>
            <a:r>
              <a:rPr lang="en-US" altLang="zh-TW" sz="2800" dirty="0">
                <a:latin typeface="微軟正黑體" panose="020B0604030504040204" pitchFamily="34" charset="-120"/>
                <a:ea typeface="微軟正黑體" panose="020B0604030504040204" pitchFamily="34" charset="-120"/>
              </a:rPr>
              <a:t>Decision</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Tree</a:t>
            </a:r>
            <a:r>
              <a:rPr lang="zh-TW" altLang="en-US" sz="2800" dirty="0">
                <a:latin typeface="微軟正黑體" panose="020B0604030504040204" pitchFamily="34" charset="-120"/>
                <a:ea typeface="微軟正黑體" panose="020B0604030504040204" pitchFamily="34" charset="-120"/>
              </a:rPr>
              <a:t>屬於機器學習中的監督式學習，主要是使用樹狀分枝的概念來作為決策模式。</a:t>
            </a:r>
            <a:endParaRPr lang="en-US" altLang="zh-TW" sz="2800" dirty="0">
              <a:latin typeface="微軟正黑體" panose="020B0604030504040204" pitchFamily="34" charset="-120"/>
              <a:ea typeface="微軟正黑體" panose="020B0604030504040204" pitchFamily="34" charset="-120"/>
            </a:endParaRPr>
          </a:p>
          <a:p>
            <a:pPr algn="l"/>
            <a:endParaRPr lang="en-US" altLang="zh-TW" sz="2800" dirty="0">
              <a:latin typeface="微軟正黑體" panose="020B0604030504040204" pitchFamily="34" charset="-120"/>
              <a:ea typeface="微軟正黑體" panose="020B0604030504040204" pitchFamily="34" charset="-120"/>
            </a:endParaRPr>
          </a:p>
          <a:p>
            <a:pPr algn="l"/>
            <a:r>
              <a:rPr lang="zh-TW" altLang="en-US" sz="2800" dirty="0">
                <a:latin typeface="微軟正黑體" panose="020B0604030504040204" pitchFamily="34" charset="-120"/>
                <a:ea typeface="微軟正黑體" panose="020B0604030504040204" pitchFamily="34" charset="-120"/>
              </a:rPr>
              <a:t>從訓練資料中找出規則，讓每一次決策能使 </a:t>
            </a:r>
            <a:r>
              <a:rPr lang="en-US" altLang="zh-TW" sz="2800" dirty="0">
                <a:latin typeface="微軟正黑體" panose="020B0604030504040204" pitchFamily="34" charset="-120"/>
                <a:ea typeface="微軟正黑體" panose="020B0604030504040204" pitchFamily="34" charset="-120"/>
              </a:rPr>
              <a:t>Information Gain </a:t>
            </a:r>
            <a:r>
              <a:rPr lang="zh-TW" altLang="en-US" sz="2800" dirty="0">
                <a:latin typeface="微軟正黑體" panose="020B0604030504040204" pitchFamily="34" charset="-120"/>
                <a:ea typeface="微軟正黑體" panose="020B0604030504040204" pitchFamily="34" charset="-120"/>
              </a:rPr>
              <a:t>最大化，</a:t>
            </a:r>
            <a:r>
              <a:rPr lang="en-US" altLang="zh-TW" sz="2800" dirty="0">
                <a:latin typeface="微軟正黑體" panose="020B0604030504040204" pitchFamily="34" charset="-120"/>
                <a:ea typeface="微軟正黑體" panose="020B0604030504040204" pitchFamily="34" charset="-120"/>
              </a:rPr>
              <a:t>Information Gain </a:t>
            </a:r>
            <a:r>
              <a:rPr lang="zh-TW" altLang="en-US" sz="2800" dirty="0">
                <a:latin typeface="微軟正黑體" panose="020B0604030504040204" pitchFamily="34" charset="-120"/>
                <a:ea typeface="微軟正黑體" panose="020B0604030504040204" pitchFamily="34" charset="-120"/>
              </a:rPr>
              <a:t>愈大，表示切分後的兩群資料，群內相似程度愈高。</a:t>
            </a:r>
            <a:endParaRPr lang="en-US" altLang="zh-TW" sz="2800" dirty="0">
              <a:latin typeface="微軟正黑體" panose="020B0604030504040204" pitchFamily="34" charset="-120"/>
              <a:ea typeface="微軟正黑體" panose="020B0604030504040204" pitchFamily="34" charset="-120"/>
            </a:endParaRPr>
          </a:p>
          <a:p>
            <a:pPr algn="l"/>
            <a:endParaRPr lang="en-US" altLang="zh-TW" sz="2800" b="1" dirty="0">
              <a:latin typeface="微軟正黑體" panose="020B0604030504040204" pitchFamily="34" charset="-120"/>
              <a:ea typeface="微軟正黑體" panose="020B0604030504040204" pitchFamily="34" charset="-120"/>
              <a:cs typeface="Montserrat" charset="0"/>
            </a:endParaRPr>
          </a:p>
          <a:p>
            <a:pPr algn="l"/>
            <a:r>
              <a:rPr lang="zh-TW" altLang="en-US" sz="2800" dirty="0">
                <a:latin typeface="微軟正黑體" panose="020B0604030504040204" pitchFamily="34" charset="-120"/>
                <a:ea typeface="微軟正黑體" panose="020B0604030504040204" pitchFamily="34" charset="-120"/>
              </a:rPr>
              <a:t>決策樹由下面幾種元素構成：</a:t>
            </a:r>
            <a:endParaRPr lang="en-US" altLang="zh-TW" sz="2800" dirty="0">
              <a:latin typeface="微軟正黑體" panose="020B0604030504040204" pitchFamily="34" charset="-120"/>
              <a:ea typeface="微軟正黑體" panose="020B0604030504040204" pitchFamily="34" charset="-120"/>
            </a:endParaRPr>
          </a:p>
          <a:p>
            <a:pPr marL="1028689" lvl="7" indent="-571500">
              <a:spcBef>
                <a:spcPts val="18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根節點 </a:t>
            </a:r>
            <a:r>
              <a:rPr lang="en-US" altLang="zh-TW" sz="2800" dirty="0">
                <a:latin typeface="微軟正黑體" panose="020B0604030504040204" pitchFamily="34" charset="-120"/>
                <a:ea typeface="微軟正黑體" panose="020B0604030504040204" pitchFamily="34" charset="-120"/>
              </a:rPr>
              <a:t>(root node)</a:t>
            </a:r>
            <a:r>
              <a:rPr lang="zh-TW" altLang="en-US" sz="2800" dirty="0">
                <a:latin typeface="微軟正黑體" panose="020B0604030504040204" pitchFamily="34" charset="-120"/>
                <a:ea typeface="微軟正黑體" panose="020B0604030504040204" pitchFamily="34" charset="-120"/>
              </a:rPr>
              <a:t>：樹的根部，第一個被用來分類的變數。</a:t>
            </a:r>
          </a:p>
          <a:p>
            <a:pPr marL="1028689" lvl="1" indent="-5715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內部節點 </a:t>
            </a:r>
            <a:r>
              <a:rPr lang="en-US" altLang="zh-TW" sz="2800" dirty="0">
                <a:latin typeface="微軟正黑體" panose="020B0604030504040204" pitchFamily="34" charset="-120"/>
                <a:ea typeface="微軟正黑體" panose="020B0604030504040204" pitchFamily="34" charset="-120"/>
              </a:rPr>
              <a:t>(internal node)</a:t>
            </a:r>
            <a:r>
              <a:rPr lang="zh-TW" altLang="en-US" sz="2800" dirty="0">
                <a:latin typeface="微軟正黑體" panose="020B0604030504040204" pitchFamily="34" charset="-120"/>
                <a:ea typeface="微軟正黑體" panose="020B0604030504040204" pitchFamily="34" charset="-120"/>
              </a:rPr>
              <a:t>：其他被用來分類的變數。</a:t>
            </a:r>
          </a:p>
          <a:p>
            <a:pPr marL="1028689" lvl="1" indent="-5715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葉節點 </a:t>
            </a:r>
            <a:r>
              <a:rPr lang="en-US" altLang="zh-TW" sz="2800" dirty="0">
                <a:latin typeface="微軟正黑體" panose="020B0604030504040204" pitchFamily="34" charset="-120"/>
                <a:ea typeface="微軟正黑體" panose="020B0604030504040204" pitchFamily="34" charset="-120"/>
              </a:rPr>
              <a:t>(leaf node)</a:t>
            </a:r>
            <a:r>
              <a:rPr lang="zh-TW" altLang="en-US" sz="2800" dirty="0">
                <a:latin typeface="微軟正黑體" panose="020B0604030504040204" pitchFamily="34" charset="-120"/>
                <a:ea typeface="微軟正黑體" panose="020B0604030504040204" pitchFamily="34" charset="-120"/>
              </a:rPr>
              <a:t>：最終分類出來的結果。</a:t>
            </a:r>
          </a:p>
          <a:p>
            <a:pPr algn="l"/>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7453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5C8D6E2B-35B5-4787-90A2-8A9D17CAA273}"/>
              </a:ext>
            </a:extLst>
          </p:cNvPr>
          <p:cNvPicPr>
            <a:picLocks noChangeAspect="1"/>
          </p:cNvPicPr>
          <p:nvPr/>
        </p:nvPicPr>
        <p:blipFill>
          <a:blip r:embed="rId3"/>
          <a:stretch>
            <a:fillRect/>
          </a:stretch>
        </p:blipFill>
        <p:spPr>
          <a:xfrm>
            <a:off x="2776537" y="1267073"/>
            <a:ext cx="6638925" cy="4895850"/>
          </a:xfrm>
          <a:prstGeom prst="rect">
            <a:avLst/>
          </a:prstGeom>
        </p:spPr>
      </p:pic>
    </p:spTree>
    <p:extLst>
      <p:ext uri="{BB962C8B-B14F-4D97-AF65-F5344CB8AC3E}">
        <p14:creationId xmlns:p14="http://schemas.microsoft.com/office/powerpoint/2010/main" val="3923341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145" y="2150239"/>
            <a:ext cx="3665855" cy="4079186"/>
          </a:xfrm>
          <a:prstGeom prst="rect">
            <a:avLst/>
          </a:prstGeom>
        </p:spPr>
      </p:pic>
      <p:sp>
        <p:nvSpPr>
          <p:cNvPr id="20" name="Line 30">
            <a:extLst>
              <a:ext uri="{FF2B5EF4-FFF2-40B4-BE49-F238E27FC236}">
                <a16:creationId xmlns:a16="http://schemas.microsoft.com/office/drawing/2014/main" id="{255F7F14-8407-44BA-B6F6-2E869BF32429}"/>
              </a:ext>
            </a:extLst>
          </p:cNvPr>
          <p:cNvSpPr>
            <a:spLocks noChangeShapeType="1"/>
          </p:cNvSpPr>
          <p:nvPr/>
        </p:nvSpPr>
        <p:spPr bwMode="auto">
          <a:xfrm>
            <a:off x="3923978" y="1805354"/>
            <a:ext cx="0" cy="356608"/>
          </a:xfrm>
          <a:prstGeom prst="line">
            <a:avLst/>
          </a:prstGeom>
          <a:noFill/>
          <a:ln w="25400">
            <a:solidFill>
              <a:srgbClr val="FF0000"/>
            </a:solidFill>
            <a:prstDash val="dash"/>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21" name="矩形 20">
            <a:extLst>
              <a:ext uri="{FF2B5EF4-FFF2-40B4-BE49-F238E27FC236}">
                <a16:creationId xmlns:a16="http://schemas.microsoft.com/office/drawing/2014/main" id="{815F5884-4F94-4252-9B94-BE53EC5ABCE6}"/>
              </a:ext>
            </a:extLst>
          </p:cNvPr>
          <p:cNvSpPr/>
          <p:nvPr/>
        </p:nvSpPr>
        <p:spPr>
          <a:xfrm>
            <a:off x="2155722" y="1325710"/>
            <a:ext cx="4371875" cy="461665"/>
          </a:xfrm>
          <a:prstGeom prst="rect">
            <a:avLst/>
          </a:prstGeom>
        </p:spPr>
        <p:txBody>
          <a:bodyPr wrap="square">
            <a:spAutoFit/>
          </a:bodyPr>
          <a:lstStyle/>
          <a:p>
            <a:pPr algn="l">
              <a:spcBef>
                <a:spcPct val="50000"/>
              </a:spcBef>
              <a:spcAft>
                <a:spcPct val="0"/>
              </a:spcAft>
            </a:pPr>
            <a:r>
              <a:rPr lang="en-US" altLang="en-US" sz="2400" dirty="0">
                <a:solidFill>
                  <a:schemeClr val="tx1"/>
                </a:solidFill>
                <a:latin typeface="微軟正黑體" panose="020B0604030504040204" pitchFamily="34" charset="-120"/>
                <a:ea typeface="微軟正黑體" panose="020B0604030504040204" pitchFamily="34" charset="-120"/>
              </a:rPr>
              <a:t>Start</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from</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the</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root</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of</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tree.</a:t>
            </a:r>
            <a:endParaRPr lang="en-US" altLang="en-US" sz="2400" dirty="0">
              <a:solidFill>
                <a:schemeClr val="tx1"/>
              </a:solidFill>
              <a:latin typeface="微軟正黑體" panose="020B0604030504040204" pitchFamily="34" charset="-120"/>
              <a:ea typeface="微軟正黑體" panose="020B0604030504040204" pitchFamily="34" charset="-120"/>
            </a:endParaRPr>
          </a:p>
        </p:txBody>
      </p:sp>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2" name="文字方塊 1">
            <a:extLst>
              <a:ext uri="{FF2B5EF4-FFF2-40B4-BE49-F238E27FC236}">
                <a16:creationId xmlns:a16="http://schemas.microsoft.com/office/drawing/2014/main" id="{F8ADCEF1-9315-4534-B53F-BFEC1D8DA69C}"/>
              </a:ext>
            </a:extLst>
          </p:cNvPr>
          <p:cNvSpPr txBox="1"/>
          <p:nvPr/>
        </p:nvSpPr>
        <p:spPr>
          <a:xfrm>
            <a:off x="8347472" y="3452970"/>
            <a:ext cx="2734320" cy="929678"/>
          </a:xfrm>
          <a:prstGeom prst="rect">
            <a:avLst/>
          </a:prstGeom>
          <a:noFill/>
        </p:spPr>
        <p:txBody>
          <a:bodyPr wrap="square" rtlCol="0">
            <a:spAutoFit/>
          </a:bodyPr>
          <a:lstStyle/>
          <a:p>
            <a:pPr>
              <a:lnSpc>
                <a:spcPct val="130000"/>
              </a:lnSpc>
              <a:spcBef>
                <a:spcPts val="600"/>
              </a:spcBef>
            </a:pPr>
            <a:r>
              <a:rPr lang="en-US" altLang="zh-TW" sz="2200" kern="0" dirty="0">
                <a:latin typeface="微軟正黑體" panose="020B0604030504040204" pitchFamily="34" charset="-120"/>
                <a:ea typeface="微軟正黑體" panose="020B0604030504040204" pitchFamily="34" charset="-120"/>
                <a:cs typeface="+mn-ea"/>
                <a:sym typeface="+mn-lt"/>
              </a:rPr>
              <a:t>Decision Tree </a:t>
            </a:r>
            <a:r>
              <a:rPr lang="zh-TW" altLang="en-US" sz="2200" kern="0" dirty="0">
                <a:latin typeface="微軟正黑體" panose="020B0604030504040204" pitchFamily="34" charset="-120"/>
                <a:ea typeface="微軟正黑體" panose="020B0604030504040204" pitchFamily="34" charset="-120"/>
                <a:cs typeface="+mn-ea"/>
                <a:sym typeface="+mn-lt"/>
              </a:rPr>
              <a:t>如何決定新資料的類別</a:t>
            </a:r>
            <a:r>
              <a:rPr lang="en-US" altLang="zh-TW" sz="2200" kern="0" dirty="0">
                <a:latin typeface="微軟正黑體" panose="020B0604030504040204" pitchFamily="34" charset="-120"/>
                <a:ea typeface="微軟正黑體" panose="020B0604030504040204" pitchFamily="34" charset="-120"/>
                <a:cs typeface="+mn-ea"/>
                <a:sym typeface="+mn-lt"/>
              </a:rPr>
              <a:t>?</a:t>
            </a:r>
            <a:r>
              <a:rPr lang="zh-TW" altLang="en-US" sz="2200" kern="0" dirty="0">
                <a:latin typeface="微軟正黑體" panose="020B0604030504040204" pitchFamily="34" charset="-120"/>
                <a:ea typeface="微軟正黑體" panose="020B0604030504040204" pitchFamily="34" charset="-120"/>
                <a:cs typeface="+mn-ea"/>
                <a:sym typeface="+mn-lt"/>
              </a:rPr>
              <a:t> </a:t>
            </a:r>
            <a:endParaRPr lang="en-US" sz="2200" kern="0" dirty="0">
              <a:latin typeface="微軟正黑體" panose="020B0604030504040204" pitchFamily="34" charset="-120"/>
              <a:ea typeface="微軟正黑體" panose="020B0604030504040204" pitchFamily="34" charset="-120"/>
              <a:cs typeface="+mn-ea"/>
              <a:sym typeface="+mn-lt"/>
            </a:endParaRPr>
          </a:p>
        </p:txBody>
      </p:sp>
    </p:spTree>
    <p:extLst>
      <p:ext uri="{BB962C8B-B14F-4D97-AF65-F5344CB8AC3E}">
        <p14:creationId xmlns:p14="http://schemas.microsoft.com/office/powerpoint/2010/main" val="1850974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6"/>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18" name="Line 29">
            <a:extLst>
              <a:ext uri="{FF2B5EF4-FFF2-40B4-BE49-F238E27FC236}">
                <a16:creationId xmlns:a16="http://schemas.microsoft.com/office/drawing/2014/main" id="{F2DAF9E2-1ACE-494C-8017-1E930C6D5AE0}"/>
              </a:ext>
            </a:extLst>
          </p:cNvPr>
          <p:cNvSpPr>
            <a:spLocks noChangeShapeType="1"/>
          </p:cNvSpPr>
          <p:nvPr/>
        </p:nvSpPr>
        <p:spPr bwMode="auto">
          <a:xfrm flipH="1">
            <a:off x="3393795" y="2286000"/>
            <a:ext cx="3470631" cy="222738"/>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511768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5"/>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rgbClr val="FF0000"/>
                          </a:solidFill>
                          <a:effectLst/>
                          <a:latin typeface="微軟正黑體" panose="020B0604030504040204" pitchFamily="34" charset="-120"/>
                          <a:ea typeface="微軟正黑體" panose="020B0604030504040204" pitchFamily="34" charset="-120"/>
                        </a:rPr>
                        <a:t>No</a:t>
                      </a:r>
                      <a:endParaRPr lang="zh-TW" sz="1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20" name="Line 28">
            <a:extLst>
              <a:ext uri="{FF2B5EF4-FFF2-40B4-BE49-F238E27FC236}">
                <a16:creationId xmlns:a16="http://schemas.microsoft.com/office/drawing/2014/main" id="{A81C9460-3967-45C3-91B1-D51E3141747F}"/>
              </a:ext>
            </a:extLst>
          </p:cNvPr>
          <p:cNvSpPr>
            <a:spLocks noChangeShapeType="1"/>
          </p:cNvSpPr>
          <p:nvPr/>
        </p:nvSpPr>
        <p:spPr bwMode="auto">
          <a:xfrm flipH="1">
            <a:off x="3758248" y="2953257"/>
            <a:ext cx="3106179" cy="200251"/>
          </a:xfrm>
          <a:prstGeom prst="line">
            <a:avLst/>
          </a:prstGeom>
          <a:noFill/>
          <a:ln w="25400">
            <a:solidFill>
              <a:srgbClr val="FF0000"/>
            </a:solidFill>
            <a:prstDash val="dash"/>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2594412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6"/>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18" name="Line 29">
            <a:extLst>
              <a:ext uri="{FF2B5EF4-FFF2-40B4-BE49-F238E27FC236}">
                <a16:creationId xmlns:a16="http://schemas.microsoft.com/office/drawing/2014/main" id="{F2DAF9E2-1ACE-494C-8017-1E930C6D5AE0}"/>
              </a:ext>
            </a:extLst>
          </p:cNvPr>
          <p:cNvSpPr>
            <a:spLocks noChangeShapeType="1"/>
          </p:cNvSpPr>
          <p:nvPr/>
        </p:nvSpPr>
        <p:spPr bwMode="auto">
          <a:xfrm flipH="1">
            <a:off x="4220306" y="2286000"/>
            <a:ext cx="3681047" cy="1477108"/>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24391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Unsupervised Learning</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E729F0FB-6FCC-4035-932E-D380187E239E}"/>
              </a:ext>
            </a:extLst>
          </p:cNvPr>
          <p:cNvSpPr txBox="1"/>
          <p:nvPr/>
        </p:nvSpPr>
        <p:spPr>
          <a:xfrm>
            <a:off x="1458464" y="2134127"/>
            <a:ext cx="4637536" cy="2677656"/>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Dimension Reduction</a:t>
            </a:r>
            <a:br>
              <a:rPr lang="en-US" altLang="zh-TW" sz="2400" b="1"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PCA</a:t>
            </a:r>
          </a:p>
          <a:p>
            <a:r>
              <a:rPr lang="en-US" altLang="zh-TW" sz="2400" dirty="0">
                <a:latin typeface="微軟正黑體" panose="020B0604030504040204" pitchFamily="34" charset="-120"/>
                <a:ea typeface="微軟正黑體" panose="020B0604030504040204" pitchFamily="34" charset="-120"/>
              </a:rPr>
              <a:t>T-SNE</a:t>
            </a:r>
          </a:p>
          <a:p>
            <a:br>
              <a:rPr lang="en-US" altLang="zh-TW" sz="2400" b="1" dirty="0">
                <a:latin typeface="微軟正黑體" panose="020B0604030504040204" pitchFamily="34" charset="-120"/>
                <a:ea typeface="微軟正黑體" panose="020B0604030504040204" pitchFamily="34" charset="-120"/>
              </a:rPr>
            </a:br>
            <a:r>
              <a:rPr lang="en-US" altLang="zh-TW" sz="2400" b="1" dirty="0">
                <a:latin typeface="微軟正黑體" panose="020B0604030504040204" pitchFamily="34" charset="-120"/>
                <a:ea typeface="微軟正黑體" panose="020B0604030504040204" pitchFamily="34" charset="-120"/>
              </a:rPr>
              <a:t> </a:t>
            </a:r>
          </a:p>
          <a:p>
            <a:r>
              <a:rPr lang="en-US" altLang="zh-TW" sz="2400" b="1" dirty="0">
                <a:latin typeface="微軟正黑體" panose="020B0604030504040204" pitchFamily="34" charset="-120"/>
                <a:ea typeface="微軟正黑體" panose="020B0604030504040204" pitchFamily="34" charset="-120"/>
              </a:rPr>
              <a:t>Clustering</a:t>
            </a:r>
            <a:br>
              <a:rPr lang="en-US" altLang="zh-TW" sz="2400" b="1"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K-means</a:t>
            </a:r>
            <a:endParaRPr lang="en-US" altLang="zh-TW" sz="2000" dirty="0"/>
          </a:p>
        </p:txBody>
      </p:sp>
      <p:pic>
        <p:nvPicPr>
          <p:cNvPr id="24" name="Picture 2">
            <a:extLst>
              <a:ext uri="{FF2B5EF4-FFF2-40B4-BE49-F238E27FC236}">
                <a16:creationId xmlns:a16="http://schemas.microsoft.com/office/drawing/2014/main" id="{1F7CC03F-4590-4BD1-B33C-41691F83C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589" y="2022042"/>
            <a:ext cx="4531947" cy="311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29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5"/>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solidFill>
                            <a:srgbClr val="FF0000"/>
                          </a:solidFill>
                          <a:effectLst/>
                          <a:latin typeface="微軟正黑體" panose="020B0604030504040204" pitchFamily="34" charset="-120"/>
                          <a:ea typeface="微軟正黑體" panose="020B0604030504040204" pitchFamily="34" charset="-120"/>
                        </a:rPr>
                        <a:t>Single</a:t>
                      </a:r>
                      <a:endParaRPr lang="zh-TW" sz="1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20" name="Line 28">
            <a:extLst>
              <a:ext uri="{FF2B5EF4-FFF2-40B4-BE49-F238E27FC236}">
                <a16:creationId xmlns:a16="http://schemas.microsoft.com/office/drawing/2014/main" id="{A81C9460-3967-45C3-91B1-D51E3141747F}"/>
              </a:ext>
            </a:extLst>
          </p:cNvPr>
          <p:cNvSpPr>
            <a:spLocks noChangeShapeType="1"/>
          </p:cNvSpPr>
          <p:nvPr/>
        </p:nvSpPr>
        <p:spPr bwMode="auto">
          <a:xfrm flipH="1">
            <a:off x="3036277" y="2953257"/>
            <a:ext cx="4865076" cy="1450627"/>
          </a:xfrm>
          <a:prstGeom prst="line">
            <a:avLst/>
          </a:prstGeom>
          <a:noFill/>
          <a:ln w="25400">
            <a:solidFill>
              <a:srgbClr val="FF0000"/>
            </a:solidFill>
            <a:prstDash val="dash"/>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542933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6"/>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18" name="Line 29">
            <a:extLst>
              <a:ext uri="{FF2B5EF4-FFF2-40B4-BE49-F238E27FC236}">
                <a16:creationId xmlns:a16="http://schemas.microsoft.com/office/drawing/2014/main" id="{F2DAF9E2-1ACE-494C-8017-1E930C6D5AE0}"/>
              </a:ext>
            </a:extLst>
          </p:cNvPr>
          <p:cNvSpPr>
            <a:spLocks noChangeShapeType="1"/>
          </p:cNvSpPr>
          <p:nvPr/>
        </p:nvSpPr>
        <p:spPr bwMode="auto">
          <a:xfrm flipH="1">
            <a:off x="3233783" y="2977662"/>
            <a:ext cx="5828154" cy="1952416"/>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3689003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4" cy="4079185"/>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solidFill>
                            <a:schemeClr val="tx1"/>
                          </a:solidFill>
                          <a:effectLst/>
                          <a:latin typeface="微軟正黑體" panose="020B0604030504040204" pitchFamily="34" charset="-120"/>
                          <a:ea typeface="微軟正黑體" panose="020B0604030504040204" pitchFamily="34" charset="-120"/>
                        </a:rPr>
                        <a:t>Single</a:t>
                      </a:r>
                      <a:endParaRPr lang="zh-TW" sz="180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solidFill>
                            <a:srgbClr val="FF0000"/>
                          </a:solidFill>
                          <a:effectLst/>
                          <a:latin typeface="微軟正黑體" panose="020B0604030504040204" pitchFamily="34" charset="-120"/>
                          <a:ea typeface="微軟正黑體" panose="020B0604030504040204" pitchFamily="34" charset="-120"/>
                        </a:rPr>
                        <a:t>85K</a:t>
                      </a:r>
                      <a:endParaRPr lang="zh-TW" sz="1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20" name="Line 28">
            <a:extLst>
              <a:ext uri="{FF2B5EF4-FFF2-40B4-BE49-F238E27FC236}">
                <a16:creationId xmlns:a16="http://schemas.microsoft.com/office/drawing/2014/main" id="{A81C9460-3967-45C3-91B1-D51E3141747F}"/>
              </a:ext>
            </a:extLst>
          </p:cNvPr>
          <p:cNvSpPr>
            <a:spLocks noChangeShapeType="1"/>
          </p:cNvSpPr>
          <p:nvPr/>
        </p:nvSpPr>
        <p:spPr bwMode="auto">
          <a:xfrm flipH="1">
            <a:off x="3880336" y="2953257"/>
            <a:ext cx="5205048" cy="2357297"/>
          </a:xfrm>
          <a:prstGeom prst="line">
            <a:avLst/>
          </a:prstGeom>
          <a:noFill/>
          <a:ln w="25400">
            <a:solidFill>
              <a:srgbClr val="FF0000"/>
            </a:solidFill>
            <a:prstDash val="dash"/>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3774806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Apply Model to Test Data</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TextBox 16">
            <a:extLst>
              <a:ext uri="{FF2B5EF4-FFF2-40B4-BE49-F238E27FC236}">
                <a16:creationId xmlns:a16="http://schemas.microsoft.com/office/drawing/2014/main" id="{6FC0E9B1-381C-4350-9590-585FF8635698}"/>
              </a:ext>
            </a:extLst>
          </p:cNvPr>
          <p:cNvSpPr txBox="1"/>
          <p:nvPr/>
        </p:nvSpPr>
        <p:spPr>
          <a:xfrm>
            <a:off x="7057798" y="1213392"/>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Test Data</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57" y="2150239"/>
            <a:ext cx="3665855" cy="4079186"/>
          </a:xfrm>
          <a:prstGeom prst="rect">
            <a:avLst/>
          </a:prstGeom>
        </p:spPr>
      </p:pic>
      <p:graphicFrame>
        <p:nvGraphicFramePr>
          <p:cNvPr id="22" name="表格 21">
            <a:extLst>
              <a:ext uri="{FF2B5EF4-FFF2-40B4-BE49-F238E27FC236}">
                <a16:creationId xmlns:a16="http://schemas.microsoft.com/office/drawing/2014/main" id="{71FE0A86-F85F-482C-B84E-CB14D98714E2}"/>
              </a:ext>
            </a:extLst>
          </p:cNvPr>
          <p:cNvGraphicFramePr>
            <a:graphicFrameLocks noGrp="1"/>
          </p:cNvGraphicFramePr>
          <p:nvPr/>
        </p:nvGraphicFramePr>
        <p:xfrm>
          <a:off x="6864428" y="1889314"/>
          <a:ext cx="4366230" cy="1349399"/>
        </p:xfrm>
        <a:graphic>
          <a:graphicData uri="http://schemas.openxmlformats.org/drawingml/2006/table">
            <a:tbl>
              <a:tblPr firstRow="1" firstCol="1" bandRow="1">
                <a:tableStyleId>{5C22544A-7EE6-4342-B048-85BDC9FD1C3A}</a:tableStyleId>
              </a:tblPr>
              <a:tblGrid>
                <a:gridCol w="909046">
                  <a:extLst>
                    <a:ext uri="{9D8B030D-6E8A-4147-A177-3AD203B41FA5}">
                      <a16:colId xmlns:a16="http://schemas.microsoft.com/office/drawing/2014/main" val="1874937062"/>
                    </a:ext>
                  </a:extLst>
                </a:gridCol>
                <a:gridCol w="1064713">
                  <a:extLst>
                    <a:ext uri="{9D8B030D-6E8A-4147-A177-3AD203B41FA5}">
                      <a16:colId xmlns:a16="http://schemas.microsoft.com/office/drawing/2014/main" val="1478675035"/>
                    </a:ext>
                  </a:extLst>
                </a:gridCol>
                <a:gridCol w="1077238">
                  <a:extLst>
                    <a:ext uri="{9D8B030D-6E8A-4147-A177-3AD203B41FA5}">
                      <a16:colId xmlns:a16="http://schemas.microsoft.com/office/drawing/2014/main" val="540659567"/>
                    </a:ext>
                  </a:extLst>
                </a:gridCol>
                <a:gridCol w="1315233">
                  <a:extLst>
                    <a:ext uri="{9D8B030D-6E8A-4147-A177-3AD203B41FA5}">
                      <a16:colId xmlns:a16="http://schemas.microsoft.com/office/drawing/2014/main" val="3377661278"/>
                    </a:ext>
                  </a:extLst>
                </a:gridCol>
              </a:tblGrid>
              <a:tr h="809399">
                <a:tc>
                  <a:txBody>
                    <a:bodyPr/>
                    <a:lstStyle/>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800" dirty="0">
                          <a:effectLst/>
                          <a:latin typeface="微軟正黑體" panose="020B0604030504040204" pitchFamily="34" charset="-120"/>
                          <a:ea typeface="微軟正黑體" panose="020B0604030504040204" pitchFamily="34" charset="-120"/>
                        </a:rPr>
                        <a:t>Owner </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800" dirty="0">
                          <a:effectLst/>
                          <a:latin typeface="微軟正黑體" panose="020B0604030504040204" pitchFamily="34" charset="-120"/>
                          <a:ea typeface="微軟正黑體" panose="020B0604030504040204" pitchFamily="34" charset="-120"/>
                        </a:rPr>
                        <a:t>Status</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Income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800" b="1" dirty="0">
                          <a:solidFill>
                            <a:schemeClr val="bg1"/>
                          </a:solidFill>
                          <a:effectLst/>
                          <a:latin typeface="微軟正黑體" panose="020B0604030504040204" pitchFamily="34" charset="-120"/>
                          <a:ea typeface="微軟正黑體" panose="020B0604030504040204" pitchFamily="34" charset="-120"/>
                        </a:rPr>
                        <a:t>Borrower</a:t>
                      </a:r>
                      <a:endParaRPr lang="zh-TW" sz="1800" b="1" dirty="0">
                        <a:solidFill>
                          <a:schemeClr val="bg1"/>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960199778"/>
                  </a:ext>
                </a:extLst>
              </a:tr>
              <a:tr h="540000">
                <a:tc>
                  <a:txBody>
                    <a:bodyPr/>
                    <a:lstStyle/>
                    <a:p>
                      <a:pPr algn="ctr">
                        <a:lnSpc>
                          <a:spcPct val="100000"/>
                        </a:lnSpc>
                        <a:spcAft>
                          <a:spcPts val="0"/>
                        </a:spcAft>
                      </a:pPr>
                      <a:r>
                        <a:rPr lang="en-US" altLang="zh-TW" sz="1800" b="0" dirty="0">
                          <a:solidFill>
                            <a:schemeClr val="tx1"/>
                          </a:solidFill>
                          <a:effectLst/>
                          <a:latin typeface="微軟正黑體" panose="020B0604030504040204" pitchFamily="34" charset="-120"/>
                          <a:ea typeface="微軟正黑體" panose="020B0604030504040204" pitchFamily="34" charset="-120"/>
                        </a:rPr>
                        <a:t>No</a:t>
                      </a:r>
                      <a:endParaRPr lang="zh-TW" sz="1800" b="0" dirty="0">
                        <a:solidFill>
                          <a:schemeClr val="tx1"/>
                        </a:solidFill>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Single</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solidFill>
                      <a:srgbClr val="F9EDE0"/>
                    </a:solidFill>
                  </a:tcPr>
                </a:tc>
                <a:tc>
                  <a:txBody>
                    <a:bodyPr/>
                    <a:lstStyle/>
                    <a:p>
                      <a:pPr algn="ctr">
                        <a:lnSpc>
                          <a:spcPct val="100000"/>
                        </a:lnSpc>
                        <a:spcAft>
                          <a:spcPts val="0"/>
                        </a:spcAft>
                      </a:pPr>
                      <a:r>
                        <a:rPr lang="en-US" altLang="zh-TW" sz="1800" dirty="0">
                          <a:effectLst/>
                          <a:latin typeface="微軟正黑體" panose="020B0604030504040204" pitchFamily="34" charset="-120"/>
                          <a:ea typeface="微軟正黑體" panose="020B0604030504040204" pitchFamily="34" charset="-120"/>
                        </a:rPr>
                        <a:t>85K</a:t>
                      </a:r>
                      <a:endParaRPr lang="zh-TW" sz="18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2800" b="0" dirty="0">
                          <a:solidFill>
                            <a:srgbClr val="FF0000"/>
                          </a:solidFill>
                          <a:effectLst/>
                          <a:latin typeface="微軟正黑體" panose="020B0604030504040204" pitchFamily="34" charset="-120"/>
                          <a:ea typeface="微軟正黑體" panose="020B0604030504040204" pitchFamily="34" charset="-120"/>
                        </a:rPr>
                        <a:t>?</a:t>
                      </a:r>
                      <a:endParaRPr lang="zh-TW" sz="2800" b="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4607874"/>
                  </a:ext>
                </a:extLst>
              </a:tr>
            </a:tbl>
          </a:graphicData>
        </a:graphic>
      </p:graphicFrame>
      <p:sp>
        <p:nvSpPr>
          <p:cNvPr id="18" name="Line 29">
            <a:extLst>
              <a:ext uri="{FF2B5EF4-FFF2-40B4-BE49-F238E27FC236}">
                <a16:creationId xmlns:a16="http://schemas.microsoft.com/office/drawing/2014/main" id="{F2DAF9E2-1ACE-494C-8017-1E930C6D5AE0}"/>
              </a:ext>
            </a:extLst>
          </p:cNvPr>
          <p:cNvSpPr>
            <a:spLocks noChangeShapeType="1"/>
          </p:cNvSpPr>
          <p:nvPr/>
        </p:nvSpPr>
        <p:spPr bwMode="auto">
          <a:xfrm flipH="1">
            <a:off x="3868614" y="2977662"/>
            <a:ext cx="6412523" cy="2989384"/>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20" name="矩形 19">
            <a:extLst>
              <a:ext uri="{FF2B5EF4-FFF2-40B4-BE49-F238E27FC236}">
                <a16:creationId xmlns:a16="http://schemas.microsoft.com/office/drawing/2014/main" id="{CCFE60F0-FE9E-49BF-AF30-245C884C1DE3}"/>
              </a:ext>
            </a:extLst>
          </p:cNvPr>
          <p:cNvSpPr/>
          <p:nvPr/>
        </p:nvSpPr>
        <p:spPr>
          <a:xfrm>
            <a:off x="6864428" y="4672043"/>
            <a:ext cx="4371875" cy="461665"/>
          </a:xfrm>
          <a:prstGeom prst="rect">
            <a:avLst/>
          </a:prstGeom>
        </p:spPr>
        <p:txBody>
          <a:bodyPr wrap="square">
            <a:spAutoFit/>
          </a:bodyPr>
          <a:lstStyle/>
          <a:p>
            <a:pPr algn="ctr">
              <a:spcBef>
                <a:spcPct val="50000"/>
              </a:spcBef>
              <a:spcAft>
                <a:spcPct val="0"/>
              </a:spcAft>
            </a:pPr>
            <a:r>
              <a:rPr lang="en-US" altLang="zh-TW" sz="2400" dirty="0">
                <a:latin typeface="微軟正黑體" panose="020B0604030504040204" pitchFamily="34" charset="-120"/>
                <a:ea typeface="微軟正黑體" panose="020B0604030504040204" pitchFamily="34" charset="-120"/>
              </a:rPr>
              <a:t>Assign Defaulted to “YES”</a:t>
            </a:r>
            <a:endParaRPr lang="en-US"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31993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18" name="表格 17"/>
          <p:cNvGraphicFramePr>
            <a:graphicFrameLocks noGrp="1"/>
          </p:cNvGraphicFramePr>
          <p:nvPr/>
        </p:nvGraphicFramePr>
        <p:xfrm>
          <a:off x="1392382" y="1317562"/>
          <a:ext cx="3997524" cy="4260351"/>
        </p:xfrm>
        <a:graphic>
          <a:graphicData uri="http://schemas.openxmlformats.org/drawingml/2006/table">
            <a:tbl>
              <a:tblPr firstRow="1" firstCol="1" bandRow="1">
                <a:tableStyleId>{5C22544A-7EE6-4342-B048-85BDC9FD1C3A}</a:tableStyleId>
              </a:tblPr>
              <a:tblGrid>
                <a:gridCol w="480929">
                  <a:extLst>
                    <a:ext uri="{9D8B030D-6E8A-4147-A177-3AD203B41FA5}">
                      <a16:colId xmlns:a16="http://schemas.microsoft.com/office/drawing/2014/main" val="1233436358"/>
                    </a:ext>
                  </a:extLst>
                </a:gridCol>
                <a:gridCol w="728232">
                  <a:extLst>
                    <a:ext uri="{9D8B030D-6E8A-4147-A177-3AD203B41FA5}">
                      <a16:colId xmlns:a16="http://schemas.microsoft.com/office/drawing/2014/main" val="334138183"/>
                    </a:ext>
                  </a:extLst>
                </a:gridCol>
                <a:gridCol w="907573">
                  <a:extLst>
                    <a:ext uri="{9D8B030D-6E8A-4147-A177-3AD203B41FA5}">
                      <a16:colId xmlns:a16="http://schemas.microsoft.com/office/drawing/2014/main" val="999958957"/>
                    </a:ext>
                  </a:extLst>
                </a:gridCol>
                <a:gridCol w="808334">
                  <a:extLst>
                    <a:ext uri="{9D8B030D-6E8A-4147-A177-3AD203B41FA5}">
                      <a16:colId xmlns:a16="http://schemas.microsoft.com/office/drawing/2014/main" val="1076197773"/>
                    </a:ext>
                  </a:extLst>
                </a:gridCol>
                <a:gridCol w="1072456">
                  <a:extLst>
                    <a:ext uri="{9D8B030D-6E8A-4147-A177-3AD203B41FA5}">
                      <a16:colId xmlns:a16="http://schemas.microsoft.com/office/drawing/2014/main" val="1814143654"/>
                    </a:ext>
                  </a:extLst>
                </a:gridCol>
              </a:tblGrid>
              <a:tr h="523887">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ID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Owner </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Status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Income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Borrower</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46211062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7603314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41173635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3</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31766983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4</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656946288"/>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5</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55791327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6739040"/>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409488915"/>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5438251"/>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044781459"/>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61249935"/>
                  </a:ext>
                </a:extLst>
              </a:tr>
            </a:tbl>
          </a:graphicData>
        </a:graphic>
      </p:graphicFrame>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276" y="1089001"/>
            <a:ext cx="3641610" cy="4541014"/>
          </a:xfrm>
          <a:prstGeom prst="rect">
            <a:avLst/>
          </a:prstGeom>
        </p:spPr>
      </p:pic>
      <p:sp>
        <p:nvSpPr>
          <p:cNvPr id="67" name="AutoShape 34">
            <a:extLst>
              <a:ext uri="{FF2B5EF4-FFF2-40B4-BE49-F238E27FC236}">
                <a16:creationId xmlns:a16="http://schemas.microsoft.com/office/drawing/2014/main" id="{F2251FAF-A736-4EC4-B0E5-4EF7C92EB647}"/>
              </a:ext>
            </a:extLst>
          </p:cNvPr>
          <p:cNvSpPr>
            <a:spLocks noChangeArrowheads="1"/>
          </p:cNvSpPr>
          <p:nvPr/>
        </p:nvSpPr>
        <p:spPr bwMode="auto">
          <a:xfrm>
            <a:off x="6029929" y="3300893"/>
            <a:ext cx="914400" cy="293688"/>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68" name="TextBox 16">
            <a:extLst>
              <a:ext uri="{FF2B5EF4-FFF2-40B4-BE49-F238E27FC236}">
                <a16:creationId xmlns:a16="http://schemas.microsoft.com/office/drawing/2014/main" id="{6FC0E9B1-381C-4350-9590-585FF8635698}"/>
              </a:ext>
            </a:extLst>
          </p:cNvPr>
          <p:cNvSpPr txBox="1"/>
          <p:nvPr/>
        </p:nvSpPr>
        <p:spPr>
          <a:xfrm>
            <a:off x="7239566" y="5767760"/>
            <a:ext cx="397948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Model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Decision</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Tree</a:t>
            </a:r>
            <a:endParaRPr lang="zh-TW" altLang="en-US" sz="2400" dirty="0">
              <a:latin typeface="微軟正黑體" panose="020B0604030504040204" pitchFamily="34" charset="-120"/>
              <a:ea typeface="微軟正黑體" panose="020B0604030504040204" pitchFamily="34" charset="-120"/>
            </a:endParaRPr>
          </a:p>
        </p:txBody>
      </p:sp>
      <p:sp>
        <p:nvSpPr>
          <p:cNvPr id="69" name="TextBox 16">
            <a:extLst>
              <a:ext uri="{FF2B5EF4-FFF2-40B4-BE49-F238E27FC236}">
                <a16:creationId xmlns:a16="http://schemas.microsoft.com/office/drawing/2014/main" id="{6FC0E9B1-381C-4350-9590-585FF8635698}"/>
              </a:ext>
            </a:extLst>
          </p:cNvPr>
          <p:cNvSpPr txBox="1"/>
          <p:nvPr/>
        </p:nvSpPr>
        <p:spPr>
          <a:xfrm>
            <a:off x="1941531" y="5767760"/>
            <a:ext cx="289922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Training Data</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2918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18" name="表格 17"/>
          <p:cNvGraphicFramePr>
            <a:graphicFrameLocks noGrp="1"/>
          </p:cNvGraphicFramePr>
          <p:nvPr/>
        </p:nvGraphicFramePr>
        <p:xfrm>
          <a:off x="1392382" y="1317562"/>
          <a:ext cx="3997524" cy="4260351"/>
        </p:xfrm>
        <a:graphic>
          <a:graphicData uri="http://schemas.openxmlformats.org/drawingml/2006/table">
            <a:tbl>
              <a:tblPr firstRow="1" firstCol="1" bandRow="1">
                <a:tableStyleId>{5C22544A-7EE6-4342-B048-85BDC9FD1C3A}</a:tableStyleId>
              </a:tblPr>
              <a:tblGrid>
                <a:gridCol w="480929">
                  <a:extLst>
                    <a:ext uri="{9D8B030D-6E8A-4147-A177-3AD203B41FA5}">
                      <a16:colId xmlns:a16="http://schemas.microsoft.com/office/drawing/2014/main" val="1233436358"/>
                    </a:ext>
                  </a:extLst>
                </a:gridCol>
                <a:gridCol w="728232">
                  <a:extLst>
                    <a:ext uri="{9D8B030D-6E8A-4147-A177-3AD203B41FA5}">
                      <a16:colId xmlns:a16="http://schemas.microsoft.com/office/drawing/2014/main" val="334138183"/>
                    </a:ext>
                  </a:extLst>
                </a:gridCol>
                <a:gridCol w="907573">
                  <a:extLst>
                    <a:ext uri="{9D8B030D-6E8A-4147-A177-3AD203B41FA5}">
                      <a16:colId xmlns:a16="http://schemas.microsoft.com/office/drawing/2014/main" val="999958957"/>
                    </a:ext>
                  </a:extLst>
                </a:gridCol>
                <a:gridCol w="808334">
                  <a:extLst>
                    <a:ext uri="{9D8B030D-6E8A-4147-A177-3AD203B41FA5}">
                      <a16:colId xmlns:a16="http://schemas.microsoft.com/office/drawing/2014/main" val="1076197773"/>
                    </a:ext>
                  </a:extLst>
                </a:gridCol>
                <a:gridCol w="1072456">
                  <a:extLst>
                    <a:ext uri="{9D8B030D-6E8A-4147-A177-3AD203B41FA5}">
                      <a16:colId xmlns:a16="http://schemas.microsoft.com/office/drawing/2014/main" val="1814143654"/>
                    </a:ext>
                  </a:extLst>
                </a:gridCol>
              </a:tblGrid>
              <a:tr h="523887">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ID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Owner </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Status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Income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Borrower</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46211062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7603314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41173635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3</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31766983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4</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656946288"/>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5</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55791327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6739040"/>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409488915"/>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5438251"/>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044781459"/>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61249935"/>
                  </a:ext>
                </a:extLst>
              </a:tr>
            </a:tbl>
          </a:graphicData>
        </a:graphic>
      </p:graphicFrame>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276" y="1283105"/>
            <a:ext cx="3641610" cy="4152805"/>
          </a:xfrm>
          <a:prstGeom prst="rect">
            <a:avLst/>
          </a:prstGeom>
        </p:spPr>
      </p:pic>
      <p:sp>
        <p:nvSpPr>
          <p:cNvPr id="67" name="AutoShape 34">
            <a:extLst>
              <a:ext uri="{FF2B5EF4-FFF2-40B4-BE49-F238E27FC236}">
                <a16:creationId xmlns:a16="http://schemas.microsoft.com/office/drawing/2014/main" id="{F2251FAF-A736-4EC4-B0E5-4EF7C92EB647}"/>
              </a:ext>
            </a:extLst>
          </p:cNvPr>
          <p:cNvSpPr>
            <a:spLocks noChangeArrowheads="1"/>
          </p:cNvSpPr>
          <p:nvPr/>
        </p:nvSpPr>
        <p:spPr bwMode="auto">
          <a:xfrm>
            <a:off x="6029929" y="3300893"/>
            <a:ext cx="914400" cy="293688"/>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69" name="TextBox 16">
            <a:extLst>
              <a:ext uri="{FF2B5EF4-FFF2-40B4-BE49-F238E27FC236}">
                <a16:creationId xmlns:a16="http://schemas.microsoft.com/office/drawing/2014/main" id="{6FC0E9B1-381C-4350-9590-585FF8635698}"/>
              </a:ext>
            </a:extLst>
          </p:cNvPr>
          <p:cNvSpPr txBox="1"/>
          <p:nvPr/>
        </p:nvSpPr>
        <p:spPr>
          <a:xfrm>
            <a:off x="1941531" y="5767760"/>
            <a:ext cx="289922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Training Data</a:t>
            </a:r>
            <a:endParaRPr lang="zh-TW" altLang="en-US" sz="2400" dirty="0">
              <a:latin typeface="微軟正黑體" panose="020B0604030504040204" pitchFamily="34" charset="-120"/>
              <a:ea typeface="微軟正黑體" panose="020B0604030504040204" pitchFamily="34" charset="-120"/>
            </a:endParaRPr>
          </a:p>
        </p:txBody>
      </p:sp>
      <p:sp>
        <p:nvSpPr>
          <p:cNvPr id="19" name="TextBox 16">
            <a:extLst>
              <a:ext uri="{FF2B5EF4-FFF2-40B4-BE49-F238E27FC236}">
                <a16:creationId xmlns:a16="http://schemas.microsoft.com/office/drawing/2014/main" id="{6FC0E9B1-381C-4350-9590-585FF8635698}"/>
              </a:ext>
            </a:extLst>
          </p:cNvPr>
          <p:cNvSpPr txBox="1"/>
          <p:nvPr/>
        </p:nvSpPr>
        <p:spPr>
          <a:xfrm>
            <a:off x="7239566" y="5767760"/>
            <a:ext cx="397948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截然不同的一棵樹</a:t>
            </a:r>
          </a:p>
        </p:txBody>
      </p:sp>
    </p:spTree>
    <p:extLst>
      <p:ext uri="{BB962C8B-B14F-4D97-AF65-F5344CB8AC3E}">
        <p14:creationId xmlns:p14="http://schemas.microsoft.com/office/powerpoint/2010/main" val="834310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B6423728-9555-4330-8945-A2C9E4DF465B}"/>
              </a:ext>
            </a:extLst>
          </p:cNvPr>
          <p:cNvSpPr txBox="1"/>
          <p:nvPr/>
        </p:nvSpPr>
        <p:spPr>
          <a:xfrm>
            <a:off x="1324911" y="1129458"/>
            <a:ext cx="3471991" cy="430887"/>
          </a:xfrm>
          <a:prstGeom prst="rect">
            <a:avLst/>
          </a:prstGeom>
          <a:noFill/>
        </p:spPr>
        <p:txBody>
          <a:bodyPr wrap="square">
            <a:spAutoFit/>
          </a:bodyPr>
          <a:lstStyle/>
          <a:p>
            <a:r>
              <a:rPr lang="zh-TW" altLang="en-US" sz="2200" dirty="0">
                <a:latin typeface="微軟正黑體" panose="020B0604030504040204" pitchFamily="34" charset="-120"/>
                <a:ea typeface="微軟正黑體" panose="020B0604030504040204" pitchFamily="34" charset="-120"/>
              </a:rPr>
              <a:t>要如何決定樹長什麼樣子</a:t>
            </a:r>
            <a:r>
              <a:rPr lang="en-US" altLang="zh-TW" sz="2200" dirty="0">
                <a:latin typeface="微軟正黑體" panose="020B0604030504040204" pitchFamily="34" charset="-120"/>
                <a:ea typeface="微軟正黑體" panose="020B0604030504040204" pitchFamily="34" charset="-120"/>
              </a:rPr>
              <a:t>? </a:t>
            </a:r>
            <a:endParaRPr lang="en-US" sz="2200" dirty="0"/>
          </a:p>
        </p:txBody>
      </p:sp>
      <p:graphicFrame>
        <p:nvGraphicFramePr>
          <p:cNvPr id="19" name="表格 18">
            <a:extLst>
              <a:ext uri="{FF2B5EF4-FFF2-40B4-BE49-F238E27FC236}">
                <a16:creationId xmlns:a16="http://schemas.microsoft.com/office/drawing/2014/main" id="{7F0B2CF8-06BC-4B95-98A3-2DFBA5C02B6C}"/>
              </a:ext>
            </a:extLst>
          </p:cNvPr>
          <p:cNvGraphicFramePr>
            <a:graphicFrameLocks noGrp="1"/>
          </p:cNvGraphicFramePr>
          <p:nvPr>
            <p:extLst>
              <p:ext uri="{D42A27DB-BD31-4B8C-83A1-F6EECF244321}">
                <p14:modId xmlns:p14="http://schemas.microsoft.com/office/powerpoint/2010/main" val="1520352982"/>
              </p:ext>
            </p:extLst>
          </p:nvPr>
        </p:nvGraphicFramePr>
        <p:xfrm>
          <a:off x="864440" y="1693220"/>
          <a:ext cx="3997524" cy="4260351"/>
        </p:xfrm>
        <a:graphic>
          <a:graphicData uri="http://schemas.openxmlformats.org/drawingml/2006/table">
            <a:tbl>
              <a:tblPr firstRow="1" firstCol="1" bandRow="1">
                <a:tableStyleId>{5C22544A-7EE6-4342-B048-85BDC9FD1C3A}</a:tableStyleId>
              </a:tblPr>
              <a:tblGrid>
                <a:gridCol w="480929">
                  <a:extLst>
                    <a:ext uri="{9D8B030D-6E8A-4147-A177-3AD203B41FA5}">
                      <a16:colId xmlns:a16="http://schemas.microsoft.com/office/drawing/2014/main" val="1233436358"/>
                    </a:ext>
                  </a:extLst>
                </a:gridCol>
                <a:gridCol w="728232">
                  <a:extLst>
                    <a:ext uri="{9D8B030D-6E8A-4147-A177-3AD203B41FA5}">
                      <a16:colId xmlns:a16="http://schemas.microsoft.com/office/drawing/2014/main" val="334138183"/>
                    </a:ext>
                  </a:extLst>
                </a:gridCol>
                <a:gridCol w="907573">
                  <a:extLst>
                    <a:ext uri="{9D8B030D-6E8A-4147-A177-3AD203B41FA5}">
                      <a16:colId xmlns:a16="http://schemas.microsoft.com/office/drawing/2014/main" val="999958957"/>
                    </a:ext>
                  </a:extLst>
                </a:gridCol>
                <a:gridCol w="808334">
                  <a:extLst>
                    <a:ext uri="{9D8B030D-6E8A-4147-A177-3AD203B41FA5}">
                      <a16:colId xmlns:a16="http://schemas.microsoft.com/office/drawing/2014/main" val="1076197773"/>
                    </a:ext>
                  </a:extLst>
                </a:gridCol>
                <a:gridCol w="1072456">
                  <a:extLst>
                    <a:ext uri="{9D8B030D-6E8A-4147-A177-3AD203B41FA5}">
                      <a16:colId xmlns:a16="http://schemas.microsoft.com/office/drawing/2014/main" val="1814143654"/>
                    </a:ext>
                  </a:extLst>
                </a:gridCol>
              </a:tblGrid>
              <a:tr h="523887">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ID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Home</a:t>
                      </a:r>
                    </a:p>
                    <a:p>
                      <a:pPr algn="ctr">
                        <a:lnSpc>
                          <a:spcPct val="100000"/>
                        </a:lnSpc>
                        <a:spcAft>
                          <a:spcPts val="0"/>
                        </a:spcAft>
                      </a:pPr>
                      <a:r>
                        <a:rPr lang="en-GB" sz="1400" dirty="0">
                          <a:effectLst/>
                          <a:latin typeface="微軟正黑體" panose="020B0604030504040204" pitchFamily="34" charset="-120"/>
                          <a:ea typeface="微軟正黑體" panose="020B0604030504040204" pitchFamily="34" charset="-120"/>
                        </a:rPr>
                        <a:t>Owner </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Material</a:t>
                      </a:r>
                    </a:p>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Status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Annual</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Income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Defaulted</a:t>
                      </a:r>
                    </a:p>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Borrower</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46211062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76033140"/>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41173635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3</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31766983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4</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656946288"/>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5</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557913274"/>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60K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26739040"/>
                  </a:ext>
                </a:extLst>
              </a:tr>
              <a:tr h="429384">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Yes</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Divorced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220K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409488915"/>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85K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835438251"/>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GB" altLang="zh-TW" sz="1400" dirty="0">
                          <a:effectLst/>
                          <a:latin typeface="微軟正黑體" panose="020B0604030504040204" pitchFamily="34" charset="-120"/>
                          <a:ea typeface="微軟正黑體" panose="020B0604030504040204" pitchFamily="34" charset="-120"/>
                        </a:rPr>
                        <a:t>Married</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75K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No</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1044781459"/>
                  </a:ext>
                </a:extLst>
              </a:tr>
              <a:tr h="359712">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10</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No</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Single</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effectLst/>
                          <a:latin typeface="微軟正黑體" panose="020B0604030504040204" pitchFamily="34" charset="-120"/>
                          <a:ea typeface="微軟正黑體" panose="020B0604030504040204" pitchFamily="34" charset="-120"/>
                        </a:rPr>
                        <a:t>90K</a:t>
                      </a:r>
                      <a:endParaRPr lang="zh-TW" sz="1400" dirty="0">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a:lnSpc>
                          <a:spcPct val="100000"/>
                        </a:lnSpc>
                        <a:spcAft>
                          <a:spcPts val="0"/>
                        </a:spcAft>
                      </a:pPr>
                      <a:r>
                        <a:rPr lang="en-US" altLang="zh-TW" sz="1400" dirty="0">
                          <a:solidFill>
                            <a:srgbClr val="FF0000"/>
                          </a:solidFill>
                          <a:effectLst/>
                          <a:latin typeface="微軟正黑體" panose="020B0604030504040204" pitchFamily="34" charset="-120"/>
                          <a:ea typeface="微軟正黑體" panose="020B0604030504040204" pitchFamily="34" charset="-120"/>
                        </a:rPr>
                        <a:t>Yes</a:t>
                      </a:r>
                      <a:endParaRPr lang="zh-TW" sz="1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261249935"/>
                  </a:ext>
                </a:extLst>
              </a:tr>
            </a:tbl>
          </a:graphicData>
        </a:graphic>
      </p:graphicFrame>
      <p:sp>
        <p:nvSpPr>
          <p:cNvPr id="4" name="矩形 3">
            <a:extLst>
              <a:ext uri="{FF2B5EF4-FFF2-40B4-BE49-F238E27FC236}">
                <a16:creationId xmlns:a16="http://schemas.microsoft.com/office/drawing/2014/main" id="{AE95D94F-3D4E-448B-8C69-CE71AF93C103}"/>
              </a:ext>
            </a:extLst>
          </p:cNvPr>
          <p:cNvSpPr/>
          <p:nvPr/>
        </p:nvSpPr>
        <p:spPr>
          <a:xfrm>
            <a:off x="7395099" y="1344901"/>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600" dirty="0">
                <a:latin typeface="微软雅黑" panose="020B0503020204020204" pitchFamily="34" charset="-122"/>
                <a:ea typeface="微软雅黑" panose="020B0503020204020204" pitchFamily="34" charset="-122"/>
              </a:rPr>
              <a:t>Home Owner</a:t>
            </a:r>
            <a:endParaRPr lang="en-US"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9051AED-5C32-4D4E-AFC3-B9E374244EAD}"/>
              </a:ext>
            </a:extLst>
          </p:cNvPr>
          <p:cNvSpPr/>
          <p:nvPr/>
        </p:nvSpPr>
        <p:spPr>
          <a:xfrm>
            <a:off x="7486673" y="3128296"/>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600" dirty="0">
                <a:latin typeface="微软雅黑" panose="020B0503020204020204" pitchFamily="34" charset="-122"/>
                <a:ea typeface="微软雅黑" panose="020B0503020204020204" pitchFamily="34" charset="-122"/>
              </a:rPr>
              <a:t>Marital Status</a:t>
            </a:r>
          </a:p>
        </p:txBody>
      </p:sp>
      <p:sp>
        <p:nvSpPr>
          <p:cNvPr id="21" name="矩形 20">
            <a:extLst>
              <a:ext uri="{FF2B5EF4-FFF2-40B4-BE49-F238E27FC236}">
                <a16:creationId xmlns:a16="http://schemas.microsoft.com/office/drawing/2014/main" id="{5DD301D2-9B1E-47B5-9AEB-8F3737AAF3D6}"/>
              </a:ext>
            </a:extLst>
          </p:cNvPr>
          <p:cNvSpPr/>
          <p:nvPr/>
        </p:nvSpPr>
        <p:spPr>
          <a:xfrm>
            <a:off x="7492508" y="4921110"/>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600" dirty="0">
                <a:latin typeface="微软雅黑" panose="020B0503020204020204" pitchFamily="34" charset="-122"/>
                <a:ea typeface="微软雅黑" panose="020B0503020204020204" pitchFamily="34" charset="-122"/>
              </a:rPr>
              <a:t>Annual Income</a:t>
            </a:r>
          </a:p>
        </p:txBody>
      </p:sp>
      <p:sp>
        <p:nvSpPr>
          <p:cNvPr id="22" name="Line 29">
            <a:extLst>
              <a:ext uri="{FF2B5EF4-FFF2-40B4-BE49-F238E27FC236}">
                <a16:creationId xmlns:a16="http://schemas.microsoft.com/office/drawing/2014/main" id="{6D98F51E-5DDD-4AF3-A0D4-F56CB8731F1C}"/>
              </a:ext>
            </a:extLst>
          </p:cNvPr>
          <p:cNvSpPr>
            <a:spLocks noChangeShapeType="1"/>
          </p:cNvSpPr>
          <p:nvPr/>
        </p:nvSpPr>
        <p:spPr bwMode="auto">
          <a:xfrm flipH="1">
            <a:off x="4847125" y="1693221"/>
            <a:ext cx="2527301" cy="2221832"/>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23" name="Line 29">
            <a:extLst>
              <a:ext uri="{FF2B5EF4-FFF2-40B4-BE49-F238E27FC236}">
                <a16:creationId xmlns:a16="http://schemas.microsoft.com/office/drawing/2014/main" id="{A7773C23-8A35-49FA-8FCC-C02BB7654C12}"/>
              </a:ext>
            </a:extLst>
          </p:cNvPr>
          <p:cNvSpPr>
            <a:spLocks noChangeShapeType="1"/>
          </p:cNvSpPr>
          <p:nvPr/>
        </p:nvSpPr>
        <p:spPr bwMode="auto">
          <a:xfrm flipH="1">
            <a:off x="4861963" y="3710866"/>
            <a:ext cx="2533136" cy="204186"/>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24" name="Line 29">
            <a:extLst>
              <a:ext uri="{FF2B5EF4-FFF2-40B4-BE49-F238E27FC236}">
                <a16:creationId xmlns:a16="http://schemas.microsoft.com/office/drawing/2014/main" id="{47B77D76-C6D2-462F-8BFA-2EDE4D017833}"/>
              </a:ext>
            </a:extLst>
          </p:cNvPr>
          <p:cNvSpPr>
            <a:spLocks noChangeShapeType="1"/>
          </p:cNvSpPr>
          <p:nvPr/>
        </p:nvSpPr>
        <p:spPr bwMode="auto">
          <a:xfrm flipH="1" flipV="1">
            <a:off x="4861962" y="3915050"/>
            <a:ext cx="2527301" cy="1598048"/>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cxnSp>
        <p:nvCxnSpPr>
          <p:cNvPr id="8" name="直線單箭頭接點 7">
            <a:extLst>
              <a:ext uri="{FF2B5EF4-FFF2-40B4-BE49-F238E27FC236}">
                <a16:creationId xmlns:a16="http://schemas.microsoft.com/office/drawing/2014/main" id="{569807DB-0D5C-4FCA-B862-7DDF5F5C92B9}"/>
              </a:ext>
            </a:extLst>
          </p:cNvPr>
          <p:cNvCxnSpPr>
            <a:cxnSpLocks/>
            <a:stCxn id="4" idx="2"/>
          </p:cNvCxnSpPr>
          <p:nvPr/>
        </p:nvCxnSpPr>
        <p:spPr>
          <a:xfrm flipH="1">
            <a:off x="7794594" y="1927471"/>
            <a:ext cx="445343" cy="45639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5" name="直線單箭頭接點 24">
            <a:extLst>
              <a:ext uri="{FF2B5EF4-FFF2-40B4-BE49-F238E27FC236}">
                <a16:creationId xmlns:a16="http://schemas.microsoft.com/office/drawing/2014/main" id="{821C4034-5400-45C8-94D3-7D128D114624}"/>
              </a:ext>
            </a:extLst>
          </p:cNvPr>
          <p:cNvCxnSpPr>
            <a:cxnSpLocks/>
            <a:stCxn id="4" idx="2"/>
          </p:cNvCxnSpPr>
          <p:nvPr/>
        </p:nvCxnSpPr>
        <p:spPr>
          <a:xfrm>
            <a:off x="8239937" y="1927471"/>
            <a:ext cx="380280" cy="45639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6" name="直線單箭頭接點 25">
            <a:extLst>
              <a:ext uri="{FF2B5EF4-FFF2-40B4-BE49-F238E27FC236}">
                <a16:creationId xmlns:a16="http://schemas.microsoft.com/office/drawing/2014/main" id="{C1EAE27D-8CC2-40E5-8F7F-2C2161092BC5}"/>
              </a:ext>
            </a:extLst>
          </p:cNvPr>
          <p:cNvCxnSpPr>
            <a:cxnSpLocks/>
          </p:cNvCxnSpPr>
          <p:nvPr/>
        </p:nvCxnSpPr>
        <p:spPr>
          <a:xfrm flipH="1">
            <a:off x="7892003" y="3730334"/>
            <a:ext cx="445344"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a:extLst>
              <a:ext uri="{FF2B5EF4-FFF2-40B4-BE49-F238E27FC236}">
                <a16:creationId xmlns:a16="http://schemas.microsoft.com/office/drawing/2014/main" id="{A2CF79F5-6B86-48F3-8D6C-69937055944F}"/>
              </a:ext>
            </a:extLst>
          </p:cNvPr>
          <p:cNvCxnSpPr>
            <a:cxnSpLocks/>
          </p:cNvCxnSpPr>
          <p:nvPr/>
        </p:nvCxnSpPr>
        <p:spPr>
          <a:xfrm>
            <a:off x="8337346" y="3730334"/>
            <a:ext cx="380280"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4" name="直線單箭頭接點 33">
            <a:extLst>
              <a:ext uri="{FF2B5EF4-FFF2-40B4-BE49-F238E27FC236}">
                <a16:creationId xmlns:a16="http://schemas.microsoft.com/office/drawing/2014/main" id="{77627119-B05A-4DA5-980A-8FF20BC50B26}"/>
              </a:ext>
            </a:extLst>
          </p:cNvPr>
          <p:cNvCxnSpPr>
            <a:cxnSpLocks/>
          </p:cNvCxnSpPr>
          <p:nvPr/>
        </p:nvCxnSpPr>
        <p:spPr>
          <a:xfrm flipH="1">
            <a:off x="7892003" y="5503680"/>
            <a:ext cx="445344"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5" name="直線單箭頭接點 34">
            <a:extLst>
              <a:ext uri="{FF2B5EF4-FFF2-40B4-BE49-F238E27FC236}">
                <a16:creationId xmlns:a16="http://schemas.microsoft.com/office/drawing/2014/main" id="{A6B97F8D-6A15-4F75-BD7D-843E8CAF2FF3}"/>
              </a:ext>
            </a:extLst>
          </p:cNvPr>
          <p:cNvCxnSpPr>
            <a:cxnSpLocks/>
          </p:cNvCxnSpPr>
          <p:nvPr/>
        </p:nvCxnSpPr>
        <p:spPr>
          <a:xfrm>
            <a:off x="8337346" y="5503680"/>
            <a:ext cx="380280"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6" name="文字方塊 35">
            <a:extLst>
              <a:ext uri="{FF2B5EF4-FFF2-40B4-BE49-F238E27FC236}">
                <a16:creationId xmlns:a16="http://schemas.microsoft.com/office/drawing/2014/main" id="{ED9F9DA2-EA6B-497B-82FF-AA38177F939D}"/>
              </a:ext>
            </a:extLst>
          </p:cNvPr>
          <p:cNvSpPr txBox="1"/>
          <p:nvPr/>
        </p:nvSpPr>
        <p:spPr>
          <a:xfrm>
            <a:off x="7414314" y="2001171"/>
            <a:ext cx="43473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Yes</a:t>
            </a:r>
          </a:p>
        </p:txBody>
      </p:sp>
      <p:sp>
        <p:nvSpPr>
          <p:cNvPr id="37" name="文字方塊 36">
            <a:extLst>
              <a:ext uri="{FF2B5EF4-FFF2-40B4-BE49-F238E27FC236}">
                <a16:creationId xmlns:a16="http://schemas.microsoft.com/office/drawing/2014/main" id="{893F47F5-88DB-47FC-875C-D3447DCA91D8}"/>
              </a:ext>
            </a:extLst>
          </p:cNvPr>
          <p:cNvSpPr txBox="1"/>
          <p:nvPr/>
        </p:nvSpPr>
        <p:spPr>
          <a:xfrm>
            <a:off x="8481538" y="2034356"/>
            <a:ext cx="40748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No</a:t>
            </a:r>
          </a:p>
        </p:txBody>
      </p:sp>
      <p:sp>
        <p:nvSpPr>
          <p:cNvPr id="38" name="文字方塊 37">
            <a:extLst>
              <a:ext uri="{FF2B5EF4-FFF2-40B4-BE49-F238E27FC236}">
                <a16:creationId xmlns:a16="http://schemas.microsoft.com/office/drawing/2014/main" id="{F1E02386-81F3-461D-B9BA-5EE46A3E0EA7}"/>
              </a:ext>
            </a:extLst>
          </p:cNvPr>
          <p:cNvSpPr txBox="1"/>
          <p:nvPr/>
        </p:nvSpPr>
        <p:spPr>
          <a:xfrm>
            <a:off x="7522333" y="3752196"/>
            <a:ext cx="635110"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Single</a:t>
            </a:r>
          </a:p>
        </p:txBody>
      </p:sp>
      <p:sp>
        <p:nvSpPr>
          <p:cNvPr id="39" name="文字方塊 38">
            <a:extLst>
              <a:ext uri="{FF2B5EF4-FFF2-40B4-BE49-F238E27FC236}">
                <a16:creationId xmlns:a16="http://schemas.microsoft.com/office/drawing/2014/main" id="{AA1F0F49-7ADF-419A-BF40-6875B9793BDF}"/>
              </a:ext>
            </a:extLst>
          </p:cNvPr>
          <p:cNvSpPr txBox="1"/>
          <p:nvPr/>
        </p:nvSpPr>
        <p:spPr>
          <a:xfrm>
            <a:off x="8587085" y="3766727"/>
            <a:ext cx="764953"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Married</a:t>
            </a:r>
          </a:p>
        </p:txBody>
      </p:sp>
      <p:sp>
        <p:nvSpPr>
          <p:cNvPr id="40" name="矩形: 圓角 39">
            <a:extLst>
              <a:ext uri="{FF2B5EF4-FFF2-40B4-BE49-F238E27FC236}">
                <a16:creationId xmlns:a16="http://schemas.microsoft.com/office/drawing/2014/main" id="{19D30BE1-214E-42D4-8E1D-CB67EBFBC39F}"/>
              </a:ext>
            </a:extLst>
          </p:cNvPr>
          <p:cNvSpPr/>
          <p:nvPr/>
        </p:nvSpPr>
        <p:spPr>
          <a:xfrm>
            <a:off x="7142876" y="2403335"/>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 </a:t>
            </a:r>
          </a:p>
          <a:p>
            <a:pPr algn="ctr">
              <a:lnSpc>
                <a:spcPct val="130000"/>
              </a:lnSpc>
            </a:pPr>
            <a:r>
              <a:rPr lang="en-US" altLang="zh-TW" sz="1200" b="1" dirty="0">
                <a:latin typeface="微软雅黑" panose="020B0503020204020204" pitchFamily="34" charset="-122"/>
                <a:ea typeface="微软雅黑" panose="020B0503020204020204" pitchFamily="34" charset="-122"/>
              </a:rPr>
              <a:t>No: 3</a:t>
            </a:r>
          </a:p>
        </p:txBody>
      </p:sp>
      <p:sp>
        <p:nvSpPr>
          <p:cNvPr id="41" name="矩形: 圓角 40">
            <a:extLst>
              <a:ext uri="{FF2B5EF4-FFF2-40B4-BE49-F238E27FC236}">
                <a16:creationId xmlns:a16="http://schemas.microsoft.com/office/drawing/2014/main" id="{93333101-22BF-4B10-A3D1-034622474419}"/>
              </a:ext>
            </a:extLst>
          </p:cNvPr>
          <p:cNvSpPr/>
          <p:nvPr/>
        </p:nvSpPr>
        <p:spPr>
          <a:xfrm>
            <a:off x="8489676" y="2416050"/>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3 </a:t>
            </a:r>
          </a:p>
          <a:p>
            <a:pPr algn="ctr">
              <a:lnSpc>
                <a:spcPct val="130000"/>
              </a:lnSpc>
            </a:pPr>
            <a:r>
              <a:rPr lang="en-US" altLang="zh-TW" sz="1200" b="1" dirty="0">
                <a:latin typeface="微软雅黑" panose="020B0503020204020204" pitchFamily="34" charset="-122"/>
                <a:ea typeface="微软雅黑" panose="020B0503020204020204" pitchFamily="34" charset="-122"/>
              </a:rPr>
              <a:t>No: 4</a:t>
            </a:r>
            <a:endParaRPr lang="en-US" sz="1200" dirty="0">
              <a:latin typeface="微软雅黑" panose="020B0503020204020204" pitchFamily="34" charset="-122"/>
              <a:ea typeface="微软雅黑" panose="020B0503020204020204" pitchFamily="34" charset="-122"/>
            </a:endParaRPr>
          </a:p>
        </p:txBody>
      </p:sp>
      <p:sp>
        <p:nvSpPr>
          <p:cNvPr id="42" name="矩形: 圓角 41">
            <a:extLst>
              <a:ext uri="{FF2B5EF4-FFF2-40B4-BE49-F238E27FC236}">
                <a16:creationId xmlns:a16="http://schemas.microsoft.com/office/drawing/2014/main" id="{0BBFCB00-C185-47C6-A4FC-18A92DF75BD9}"/>
              </a:ext>
            </a:extLst>
          </p:cNvPr>
          <p:cNvSpPr/>
          <p:nvPr/>
        </p:nvSpPr>
        <p:spPr>
          <a:xfrm>
            <a:off x="7270511" y="4199223"/>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2</a:t>
            </a:r>
          </a:p>
          <a:p>
            <a:pPr algn="ctr">
              <a:lnSpc>
                <a:spcPct val="130000"/>
              </a:lnSpc>
            </a:pPr>
            <a:r>
              <a:rPr lang="en-US" altLang="zh-TW" sz="1200" b="1" dirty="0">
                <a:latin typeface="微软雅黑" panose="020B0503020204020204" pitchFamily="34" charset="-122"/>
                <a:ea typeface="微软雅黑" panose="020B0503020204020204" pitchFamily="34" charset="-122"/>
              </a:rPr>
              <a:t>No: 2</a:t>
            </a:r>
          </a:p>
        </p:txBody>
      </p:sp>
      <p:sp>
        <p:nvSpPr>
          <p:cNvPr id="43" name="矩形: 圓角 42">
            <a:extLst>
              <a:ext uri="{FF2B5EF4-FFF2-40B4-BE49-F238E27FC236}">
                <a16:creationId xmlns:a16="http://schemas.microsoft.com/office/drawing/2014/main" id="{BDB05ED9-9923-4E7D-9175-A3E5D4318933}"/>
              </a:ext>
            </a:extLst>
          </p:cNvPr>
          <p:cNvSpPr/>
          <p:nvPr/>
        </p:nvSpPr>
        <p:spPr>
          <a:xfrm>
            <a:off x="8428920" y="4209507"/>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a:t>
            </a:r>
          </a:p>
          <a:p>
            <a:pPr algn="ctr">
              <a:lnSpc>
                <a:spcPct val="130000"/>
              </a:lnSpc>
            </a:pPr>
            <a:r>
              <a:rPr lang="en-US" altLang="zh-TW" sz="1200" b="1" dirty="0">
                <a:latin typeface="微软雅黑" panose="020B0503020204020204" pitchFamily="34" charset="-122"/>
                <a:ea typeface="微软雅黑" panose="020B0503020204020204" pitchFamily="34" charset="-122"/>
              </a:rPr>
              <a:t>No: 4</a:t>
            </a:r>
          </a:p>
        </p:txBody>
      </p:sp>
      <p:sp>
        <p:nvSpPr>
          <p:cNvPr id="44" name="矩形: 圓角 43">
            <a:extLst>
              <a:ext uri="{FF2B5EF4-FFF2-40B4-BE49-F238E27FC236}">
                <a16:creationId xmlns:a16="http://schemas.microsoft.com/office/drawing/2014/main" id="{FCB9EA95-68C3-4A00-BDA9-809B314C083A}"/>
              </a:ext>
            </a:extLst>
          </p:cNvPr>
          <p:cNvSpPr/>
          <p:nvPr/>
        </p:nvSpPr>
        <p:spPr>
          <a:xfrm>
            <a:off x="6950735" y="5797268"/>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a:t>
            </a:r>
          </a:p>
          <a:p>
            <a:pPr algn="ctr">
              <a:lnSpc>
                <a:spcPct val="130000"/>
              </a:lnSpc>
            </a:pPr>
            <a:r>
              <a:rPr lang="en-US" altLang="zh-TW" sz="1200" b="1" dirty="0">
                <a:latin typeface="微软雅黑" panose="020B0503020204020204" pitchFamily="34" charset="-122"/>
                <a:ea typeface="微软雅黑" panose="020B0503020204020204" pitchFamily="34" charset="-122"/>
              </a:rPr>
              <a:t>No:</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1</a:t>
            </a:r>
          </a:p>
        </p:txBody>
      </p:sp>
      <p:sp>
        <p:nvSpPr>
          <p:cNvPr id="45" name="矩形: 圓角 44">
            <a:extLst>
              <a:ext uri="{FF2B5EF4-FFF2-40B4-BE49-F238E27FC236}">
                <a16:creationId xmlns:a16="http://schemas.microsoft.com/office/drawing/2014/main" id="{1B23DB19-EB5A-49F4-9724-B362F211B45F}"/>
              </a:ext>
            </a:extLst>
          </p:cNvPr>
          <p:cNvSpPr/>
          <p:nvPr/>
        </p:nvSpPr>
        <p:spPr>
          <a:xfrm>
            <a:off x="8739374" y="5774695"/>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2 </a:t>
            </a:r>
          </a:p>
          <a:p>
            <a:pPr algn="ctr">
              <a:lnSpc>
                <a:spcPct val="130000"/>
              </a:lnSpc>
            </a:pPr>
            <a:r>
              <a:rPr lang="en-US" altLang="zh-TW" sz="1200" b="1" dirty="0">
                <a:latin typeface="微软雅黑" panose="020B0503020204020204" pitchFamily="34" charset="-122"/>
                <a:ea typeface="微软雅黑" panose="020B0503020204020204" pitchFamily="34" charset="-122"/>
              </a:rPr>
              <a:t>No:</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6</a:t>
            </a:r>
          </a:p>
        </p:txBody>
      </p:sp>
      <p:sp>
        <p:nvSpPr>
          <p:cNvPr id="47" name="文字方塊 46">
            <a:extLst>
              <a:ext uri="{FF2B5EF4-FFF2-40B4-BE49-F238E27FC236}">
                <a16:creationId xmlns:a16="http://schemas.microsoft.com/office/drawing/2014/main" id="{4AC115FC-1DE9-4216-A1FB-7351587C9B1F}"/>
              </a:ext>
            </a:extLst>
          </p:cNvPr>
          <p:cNvSpPr txBox="1"/>
          <p:nvPr/>
        </p:nvSpPr>
        <p:spPr>
          <a:xfrm>
            <a:off x="7414314" y="5521338"/>
            <a:ext cx="618845" cy="308995"/>
          </a:xfrm>
          <a:prstGeom prst="rect">
            <a:avLst/>
          </a:prstGeom>
          <a:noFill/>
        </p:spPr>
        <p:txBody>
          <a:bodyPr wrap="square">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&lt;60 K</a:t>
            </a:r>
          </a:p>
        </p:txBody>
      </p:sp>
      <p:sp>
        <p:nvSpPr>
          <p:cNvPr id="49" name="文字方塊 48">
            <a:extLst>
              <a:ext uri="{FF2B5EF4-FFF2-40B4-BE49-F238E27FC236}">
                <a16:creationId xmlns:a16="http://schemas.microsoft.com/office/drawing/2014/main" id="{2F4A5B2C-12AB-4950-B228-43498B2F245D}"/>
              </a:ext>
            </a:extLst>
          </p:cNvPr>
          <p:cNvSpPr txBox="1"/>
          <p:nvPr/>
        </p:nvSpPr>
        <p:spPr>
          <a:xfrm>
            <a:off x="8545191" y="5530799"/>
            <a:ext cx="684615" cy="308995"/>
          </a:xfrm>
          <a:prstGeom prst="rect">
            <a:avLst/>
          </a:prstGeom>
          <a:noFill/>
        </p:spPr>
        <p:txBody>
          <a:bodyPr wrap="square">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&gt;60 K</a:t>
            </a:r>
          </a:p>
        </p:txBody>
      </p:sp>
      <p:cxnSp>
        <p:nvCxnSpPr>
          <p:cNvPr id="50" name="直線單箭頭接點 49">
            <a:extLst>
              <a:ext uri="{FF2B5EF4-FFF2-40B4-BE49-F238E27FC236}">
                <a16:creationId xmlns:a16="http://schemas.microsoft.com/office/drawing/2014/main" id="{EE5FCC72-90ED-43E8-8DE5-1799C86089F7}"/>
              </a:ext>
            </a:extLst>
          </p:cNvPr>
          <p:cNvCxnSpPr>
            <a:cxnSpLocks/>
            <a:stCxn id="20" idx="2"/>
          </p:cNvCxnSpPr>
          <p:nvPr/>
        </p:nvCxnSpPr>
        <p:spPr>
          <a:xfrm>
            <a:off x="8331511" y="3710866"/>
            <a:ext cx="1780155" cy="69752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4" name="文字方塊 53">
            <a:extLst>
              <a:ext uri="{FF2B5EF4-FFF2-40B4-BE49-F238E27FC236}">
                <a16:creationId xmlns:a16="http://schemas.microsoft.com/office/drawing/2014/main" id="{6F693447-16BE-4A76-8AE1-6A3D29FF546B}"/>
              </a:ext>
            </a:extLst>
          </p:cNvPr>
          <p:cNvSpPr txBox="1"/>
          <p:nvPr/>
        </p:nvSpPr>
        <p:spPr>
          <a:xfrm>
            <a:off x="9454213" y="3908559"/>
            <a:ext cx="822661"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divorced</a:t>
            </a:r>
          </a:p>
        </p:txBody>
      </p:sp>
      <p:sp>
        <p:nvSpPr>
          <p:cNvPr id="55" name="矩形: 圓角 54">
            <a:extLst>
              <a:ext uri="{FF2B5EF4-FFF2-40B4-BE49-F238E27FC236}">
                <a16:creationId xmlns:a16="http://schemas.microsoft.com/office/drawing/2014/main" id="{98F6ADDC-99E1-4D4C-92E1-A4996659D597}"/>
              </a:ext>
            </a:extLst>
          </p:cNvPr>
          <p:cNvSpPr/>
          <p:nvPr/>
        </p:nvSpPr>
        <p:spPr>
          <a:xfrm>
            <a:off x="10096303" y="4136256"/>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1 </a:t>
            </a:r>
          </a:p>
          <a:p>
            <a:pPr algn="ctr">
              <a:lnSpc>
                <a:spcPct val="130000"/>
              </a:lnSpc>
            </a:pPr>
            <a:r>
              <a:rPr lang="en-US" altLang="zh-TW" sz="1200" b="1" dirty="0">
                <a:latin typeface="微软雅黑" panose="020B0503020204020204" pitchFamily="34" charset="-122"/>
                <a:ea typeface="微软雅黑" panose="020B0503020204020204" pitchFamily="34" charset="-122"/>
              </a:rPr>
              <a:t>No: 1</a:t>
            </a:r>
          </a:p>
        </p:txBody>
      </p:sp>
      <p:sp>
        <p:nvSpPr>
          <p:cNvPr id="57" name="文字方塊 56">
            <a:extLst>
              <a:ext uri="{FF2B5EF4-FFF2-40B4-BE49-F238E27FC236}">
                <a16:creationId xmlns:a16="http://schemas.microsoft.com/office/drawing/2014/main" id="{60F15BCD-B4AF-4138-AA79-C3040226BE87}"/>
              </a:ext>
            </a:extLst>
          </p:cNvPr>
          <p:cNvSpPr txBox="1"/>
          <p:nvPr/>
        </p:nvSpPr>
        <p:spPr>
          <a:xfrm>
            <a:off x="9690931" y="1377216"/>
            <a:ext cx="2352316" cy="369332"/>
          </a:xfrm>
          <a:prstGeom prst="rect">
            <a:avLst/>
          </a:prstGeom>
          <a:noFill/>
        </p:spPr>
        <p:txBody>
          <a:bodyPr wrap="square">
            <a:spAutoFit/>
          </a:bodyPr>
          <a:lstStyle/>
          <a:p>
            <a:r>
              <a:rPr lang="zh-TW" altLang="en-US" sz="1800" dirty="0">
                <a:latin typeface="微軟正黑體" panose="020B0604030504040204" pitchFamily="34" charset="-120"/>
                <a:ea typeface="微軟正黑體" panose="020B0604030504040204" pitchFamily="34" charset="-120"/>
              </a:rPr>
              <a:t> 那要用哪個當 </a:t>
            </a:r>
            <a:r>
              <a:rPr lang="en-US" altLang="zh-TW" sz="1800" dirty="0">
                <a:latin typeface="微軟正黑體" panose="020B0604030504040204" pitchFamily="34" charset="-120"/>
                <a:ea typeface="微軟正黑體" panose="020B0604030504040204" pitchFamily="34" charset="-120"/>
              </a:rPr>
              <a:t>node?</a:t>
            </a:r>
            <a:endParaRPr lang="en-US" dirty="0"/>
          </a:p>
        </p:txBody>
      </p:sp>
      <p:sp>
        <p:nvSpPr>
          <p:cNvPr id="59" name="文字方塊 58">
            <a:extLst>
              <a:ext uri="{FF2B5EF4-FFF2-40B4-BE49-F238E27FC236}">
                <a16:creationId xmlns:a16="http://schemas.microsoft.com/office/drawing/2014/main" id="{500985BD-F327-4C35-90E2-1FDE96ED4D73}"/>
              </a:ext>
            </a:extLst>
          </p:cNvPr>
          <p:cNvSpPr txBox="1"/>
          <p:nvPr/>
        </p:nvSpPr>
        <p:spPr>
          <a:xfrm>
            <a:off x="9532458" y="2033121"/>
            <a:ext cx="2659542" cy="461665"/>
          </a:xfrm>
          <a:prstGeom prst="rect">
            <a:avLst/>
          </a:prstGeom>
          <a:noFill/>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 計算 </a:t>
            </a:r>
            <a:r>
              <a:rPr lang="en-US" altLang="zh-TW" sz="2400" b="1" dirty="0">
                <a:latin typeface="微軟正黑體" panose="020B0604030504040204" pitchFamily="34" charset="-120"/>
                <a:ea typeface="微軟正黑體" panose="020B0604030504040204" pitchFamily="34" charset="-120"/>
              </a:rPr>
              <a:t>impurity !! </a:t>
            </a:r>
            <a:endParaRPr lang="en-US" sz="2400" b="1" dirty="0"/>
          </a:p>
        </p:txBody>
      </p:sp>
    </p:spTree>
    <p:extLst>
      <p:ext uri="{BB962C8B-B14F-4D97-AF65-F5344CB8AC3E}">
        <p14:creationId xmlns:p14="http://schemas.microsoft.com/office/powerpoint/2010/main" val="315329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文字方塊 17">
            <a:extLst>
              <a:ext uri="{FF2B5EF4-FFF2-40B4-BE49-F238E27FC236}">
                <a16:creationId xmlns:a16="http://schemas.microsoft.com/office/drawing/2014/main" id="{F19BFBAE-5E5D-4246-9BE5-C3E9B0DB0E75}"/>
              </a:ext>
            </a:extLst>
          </p:cNvPr>
          <p:cNvSpPr txBox="1"/>
          <p:nvPr/>
        </p:nvSpPr>
        <p:spPr>
          <a:xfrm>
            <a:off x="1352179" y="1693017"/>
            <a:ext cx="3048740"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Gini-impurity </a:t>
            </a:r>
            <a:r>
              <a:rPr lang="zh-TW" altLang="en-US" sz="2400" dirty="0">
                <a:latin typeface="微軟正黑體" panose="020B0604030504040204" pitchFamily="34" charset="-120"/>
                <a:ea typeface="微軟正黑體" panose="020B0604030504040204" pitchFamily="34" charset="-120"/>
              </a:rPr>
              <a:t>計算</a:t>
            </a:r>
            <a:endParaRPr lang="en-US" sz="2400" dirty="0"/>
          </a:p>
        </p:txBody>
      </p:sp>
      <p:sp>
        <p:nvSpPr>
          <p:cNvPr id="25" name="矩形 24">
            <a:extLst>
              <a:ext uri="{FF2B5EF4-FFF2-40B4-BE49-F238E27FC236}">
                <a16:creationId xmlns:a16="http://schemas.microsoft.com/office/drawing/2014/main" id="{4A4CB39D-D792-4A48-9856-B329CD23B81D}"/>
              </a:ext>
            </a:extLst>
          </p:cNvPr>
          <p:cNvSpPr/>
          <p:nvPr/>
        </p:nvSpPr>
        <p:spPr>
          <a:xfrm>
            <a:off x="786119" y="2485177"/>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600" dirty="0">
                <a:latin typeface="微软雅黑" panose="020B0503020204020204" pitchFamily="34" charset="-122"/>
                <a:ea typeface="微软雅黑" panose="020B0503020204020204" pitchFamily="34" charset="-122"/>
              </a:rPr>
              <a:t>Home Owner</a:t>
            </a:r>
            <a:endParaRPr lang="en-US" sz="1600" dirty="0">
              <a:latin typeface="微软雅黑" panose="020B0503020204020204" pitchFamily="34" charset="-122"/>
              <a:ea typeface="微软雅黑" panose="020B0503020204020204" pitchFamily="34" charset="-122"/>
            </a:endParaRPr>
          </a:p>
        </p:txBody>
      </p:sp>
      <p:cxnSp>
        <p:nvCxnSpPr>
          <p:cNvPr id="26" name="直線單箭頭接點 25">
            <a:extLst>
              <a:ext uri="{FF2B5EF4-FFF2-40B4-BE49-F238E27FC236}">
                <a16:creationId xmlns:a16="http://schemas.microsoft.com/office/drawing/2014/main" id="{31E64D43-B3EE-4A81-90DB-D7B3B8710DF0}"/>
              </a:ext>
            </a:extLst>
          </p:cNvPr>
          <p:cNvCxnSpPr>
            <a:cxnSpLocks/>
            <a:stCxn id="25" idx="2"/>
          </p:cNvCxnSpPr>
          <p:nvPr/>
        </p:nvCxnSpPr>
        <p:spPr>
          <a:xfrm flipH="1">
            <a:off x="1185614" y="3067747"/>
            <a:ext cx="445343" cy="45639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a:extLst>
              <a:ext uri="{FF2B5EF4-FFF2-40B4-BE49-F238E27FC236}">
                <a16:creationId xmlns:a16="http://schemas.microsoft.com/office/drawing/2014/main" id="{D064817F-2BBE-4EF0-8B68-D6D3047A4985}"/>
              </a:ext>
            </a:extLst>
          </p:cNvPr>
          <p:cNvCxnSpPr>
            <a:cxnSpLocks/>
            <a:stCxn id="25" idx="2"/>
          </p:cNvCxnSpPr>
          <p:nvPr/>
        </p:nvCxnSpPr>
        <p:spPr>
          <a:xfrm>
            <a:off x="1630957" y="3067747"/>
            <a:ext cx="380280" cy="45639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8" name="文字方塊 27">
            <a:extLst>
              <a:ext uri="{FF2B5EF4-FFF2-40B4-BE49-F238E27FC236}">
                <a16:creationId xmlns:a16="http://schemas.microsoft.com/office/drawing/2014/main" id="{89CA2FE0-C14D-4117-A12C-58AB65B266D7}"/>
              </a:ext>
            </a:extLst>
          </p:cNvPr>
          <p:cNvSpPr txBox="1"/>
          <p:nvPr/>
        </p:nvSpPr>
        <p:spPr>
          <a:xfrm>
            <a:off x="805334" y="3141447"/>
            <a:ext cx="43473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Yes</a:t>
            </a:r>
          </a:p>
        </p:txBody>
      </p:sp>
      <p:sp>
        <p:nvSpPr>
          <p:cNvPr id="29" name="文字方塊 28">
            <a:extLst>
              <a:ext uri="{FF2B5EF4-FFF2-40B4-BE49-F238E27FC236}">
                <a16:creationId xmlns:a16="http://schemas.microsoft.com/office/drawing/2014/main" id="{A34039C4-0742-411E-B7A2-EA2A3341C5AC}"/>
              </a:ext>
            </a:extLst>
          </p:cNvPr>
          <p:cNvSpPr txBox="1"/>
          <p:nvPr/>
        </p:nvSpPr>
        <p:spPr>
          <a:xfrm>
            <a:off x="1872558" y="3174632"/>
            <a:ext cx="40748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No</a:t>
            </a:r>
          </a:p>
        </p:txBody>
      </p:sp>
      <p:sp>
        <p:nvSpPr>
          <p:cNvPr id="30" name="矩形: 圓角 29">
            <a:extLst>
              <a:ext uri="{FF2B5EF4-FFF2-40B4-BE49-F238E27FC236}">
                <a16:creationId xmlns:a16="http://schemas.microsoft.com/office/drawing/2014/main" id="{784346D6-E4EC-4C5D-91BC-0D8190DF93C2}"/>
              </a:ext>
            </a:extLst>
          </p:cNvPr>
          <p:cNvSpPr/>
          <p:nvPr/>
        </p:nvSpPr>
        <p:spPr>
          <a:xfrm>
            <a:off x="533896" y="3543611"/>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 </a:t>
            </a:r>
          </a:p>
          <a:p>
            <a:pPr algn="ctr">
              <a:lnSpc>
                <a:spcPct val="130000"/>
              </a:lnSpc>
            </a:pPr>
            <a:r>
              <a:rPr lang="en-US" altLang="zh-TW" sz="1200" b="1" dirty="0">
                <a:latin typeface="微软雅黑" panose="020B0503020204020204" pitchFamily="34" charset="-122"/>
                <a:ea typeface="微软雅黑" panose="020B0503020204020204" pitchFamily="34" charset="-122"/>
              </a:rPr>
              <a:t>No: 3</a:t>
            </a:r>
          </a:p>
        </p:txBody>
      </p:sp>
      <p:sp>
        <p:nvSpPr>
          <p:cNvPr id="31" name="矩形: 圓角 30">
            <a:extLst>
              <a:ext uri="{FF2B5EF4-FFF2-40B4-BE49-F238E27FC236}">
                <a16:creationId xmlns:a16="http://schemas.microsoft.com/office/drawing/2014/main" id="{28E2FDAB-D569-4CBD-A4E0-F7226FF132AB}"/>
              </a:ext>
            </a:extLst>
          </p:cNvPr>
          <p:cNvSpPr/>
          <p:nvPr/>
        </p:nvSpPr>
        <p:spPr>
          <a:xfrm>
            <a:off x="1880696" y="3556326"/>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3 </a:t>
            </a:r>
          </a:p>
          <a:p>
            <a:pPr algn="ctr">
              <a:lnSpc>
                <a:spcPct val="130000"/>
              </a:lnSpc>
            </a:pPr>
            <a:r>
              <a:rPr lang="en-US" altLang="zh-TW" sz="1200" b="1" dirty="0">
                <a:latin typeface="微软雅黑" panose="020B0503020204020204" pitchFamily="34" charset="-122"/>
                <a:ea typeface="微软雅黑" panose="020B0503020204020204" pitchFamily="34" charset="-122"/>
              </a:rPr>
              <a:t>No: 4</a:t>
            </a:r>
            <a:endParaRPr lang="en-US" sz="1200" dirty="0">
              <a:latin typeface="微软雅黑" panose="020B0503020204020204" pitchFamily="34" charset="-122"/>
              <a:ea typeface="微软雅黑" panose="020B0503020204020204" pitchFamily="34" charset="-122"/>
            </a:endParaRPr>
          </a:p>
        </p:txBody>
      </p:sp>
      <p:pic>
        <p:nvPicPr>
          <p:cNvPr id="5" name="圖片 4">
            <a:extLst>
              <a:ext uri="{FF2B5EF4-FFF2-40B4-BE49-F238E27FC236}">
                <a16:creationId xmlns:a16="http://schemas.microsoft.com/office/drawing/2014/main" id="{76A5058B-C709-4EF7-A0DC-3E6900D483BD}"/>
              </a:ext>
            </a:extLst>
          </p:cNvPr>
          <p:cNvPicPr>
            <a:picLocks noChangeAspect="1"/>
          </p:cNvPicPr>
          <p:nvPr/>
        </p:nvPicPr>
        <p:blipFill>
          <a:blip r:embed="rId3"/>
          <a:stretch>
            <a:fillRect/>
          </a:stretch>
        </p:blipFill>
        <p:spPr>
          <a:xfrm>
            <a:off x="4635847" y="1660064"/>
            <a:ext cx="4495800" cy="638175"/>
          </a:xfrm>
          <a:prstGeom prst="rect">
            <a:avLst/>
          </a:prstGeom>
        </p:spPr>
      </p:pic>
      <p:pic>
        <p:nvPicPr>
          <p:cNvPr id="7" name="圖片 6">
            <a:extLst>
              <a:ext uri="{FF2B5EF4-FFF2-40B4-BE49-F238E27FC236}">
                <a16:creationId xmlns:a16="http://schemas.microsoft.com/office/drawing/2014/main" id="{EDE3B831-9F88-48C3-8AB7-350F7356CE6E}"/>
              </a:ext>
            </a:extLst>
          </p:cNvPr>
          <p:cNvPicPr>
            <a:picLocks noChangeAspect="1"/>
          </p:cNvPicPr>
          <p:nvPr/>
        </p:nvPicPr>
        <p:blipFill>
          <a:blip r:embed="rId4"/>
          <a:stretch>
            <a:fillRect/>
          </a:stretch>
        </p:blipFill>
        <p:spPr>
          <a:xfrm>
            <a:off x="9366575" y="1726078"/>
            <a:ext cx="390525" cy="400050"/>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698D8CB-1E0A-432F-986D-F8B02D1CCD73}"/>
                  </a:ext>
                </a:extLst>
              </p:cNvPr>
              <p:cNvSpPr txBox="1"/>
              <p:nvPr/>
            </p:nvSpPr>
            <p:spPr>
              <a:xfrm>
                <a:off x="3488923" y="2602030"/>
                <a:ext cx="8273990" cy="852285"/>
              </a:xfrm>
              <a:prstGeom prst="rect">
                <a:avLst/>
              </a:prstGeom>
              <a:noFill/>
            </p:spPr>
            <p:txBody>
              <a:bodyPr wrap="square" rtlCol="0">
                <a:spAutoFit/>
              </a:bodyPr>
              <a:lstStyle/>
              <a:p>
                <a:pPr>
                  <a:lnSpc>
                    <a:spcPct val="130000"/>
                  </a:lnSpc>
                  <a:spcBef>
                    <a:spcPts val="600"/>
                  </a:spcBef>
                </a:pPr>
                <a:r>
                  <a:rPr lang="zh-TW" altLang="en-US" kern="0" dirty="0">
                    <a:latin typeface="微軟正黑體" panose="020B0604030504040204" pitchFamily="34" charset="-120"/>
                    <a:ea typeface="微軟正黑體" panose="020B0604030504040204" pitchFamily="34" charset="-120"/>
                    <a:cs typeface="+mn-ea"/>
                    <a:sym typeface="+mn-lt"/>
                  </a:rPr>
                  <a:t>左邊葉子的 </a:t>
                </a:r>
                <a:r>
                  <a:rPr lang="en-US" altLang="zh-TW" kern="0" dirty="0">
                    <a:latin typeface="微軟正黑體" panose="020B0604030504040204" pitchFamily="34" charset="-120"/>
                    <a:ea typeface="微軟正黑體" panose="020B0604030504040204" pitchFamily="34" charset="-120"/>
                    <a:cs typeface="+mn-ea"/>
                    <a:sym typeface="+mn-lt"/>
                  </a:rPr>
                  <a:t>Gini-impurity =</a:t>
                </a:r>
                <a:r>
                  <a:rPr lang="zh-TW" altLang="en-US" kern="0" dirty="0">
                    <a:latin typeface="微軟正黑體" panose="020B0604030504040204" pitchFamily="34" charset="-120"/>
                    <a:ea typeface="微軟正黑體" panose="020B0604030504040204" pitchFamily="34" charset="-120"/>
                    <a:cs typeface="+mn-ea"/>
                    <a:sym typeface="+mn-lt"/>
                  </a:rPr>
                  <a:t> </a:t>
                </a:r>
                <a14:m>
                  <m:oMath xmlns:m="http://schemas.openxmlformats.org/officeDocument/2006/math">
                    <m:r>
                      <a:rPr lang="en-US" altLang="zh-TW" i="1" kern="0" dirty="0">
                        <a:latin typeface="Cambria Math" panose="02040503050406030204" pitchFamily="18" charset="0"/>
                        <a:ea typeface="微軟正黑體" panose="020B0604030504040204" pitchFamily="34" charset="-120"/>
                        <a:cs typeface="+mn-ea"/>
                        <a:sym typeface="+mn-lt"/>
                      </a:rPr>
                      <m:t>1</m:t>
                    </m:r>
                    <m:r>
                      <a:rPr lang="en-US" altLang="zh-TW" b="0" i="1" kern="0" dirty="0" smtClean="0">
                        <a:latin typeface="Cambria Math" panose="02040503050406030204" pitchFamily="18" charset="0"/>
                        <a:ea typeface="微軟正黑體" panose="020B0604030504040204" pitchFamily="34" charset="-120"/>
                        <a:cs typeface="+mn-ea"/>
                        <a:sym typeface="+mn-lt"/>
                      </a:rPr>
                      <m:t>−</m:t>
                    </m:r>
                    <m:sSup>
                      <m:sSupPr>
                        <m:ctrlPr>
                          <a:rPr lang="en-US" altLang="zh-TW" b="0" i="1" kern="0" dirty="0" smtClean="0">
                            <a:latin typeface="Cambria Math" panose="02040503050406030204" pitchFamily="18" charset="0"/>
                            <a:ea typeface="微軟正黑體" panose="020B0604030504040204" pitchFamily="34" charset="-120"/>
                            <a:cs typeface="+mn-ea"/>
                            <a:sym typeface="+mn-lt"/>
                          </a:rPr>
                        </m:ctrlPr>
                      </m:sSupPr>
                      <m:e>
                        <m:r>
                          <a:rPr lang="en-US" altLang="zh-TW" i="1" kern="0" dirty="0">
                            <a:latin typeface="Cambria Math" panose="02040503050406030204" pitchFamily="18" charset="0"/>
                            <a:ea typeface="微軟正黑體" panose="020B0604030504040204" pitchFamily="34" charset="-120"/>
                            <a:cs typeface="+mn-ea"/>
                            <a:sym typeface="+mn-lt"/>
                          </a:rPr>
                          <m:t>(</m:t>
                        </m:r>
                        <m:r>
                          <a:rPr lang="en-US" altLang="zh-TW" i="1" kern="0" dirty="0">
                            <a:latin typeface="Cambria Math" panose="02040503050406030204" pitchFamily="18" charset="0"/>
                            <a:ea typeface="微軟正黑體" panose="020B0604030504040204" pitchFamily="34" charset="-120"/>
                            <a:cs typeface="+mn-ea"/>
                            <a:sym typeface="+mn-lt"/>
                          </a:rPr>
                          <m:t>𝑝𝑟𝑜𝑏</m:t>
                        </m:r>
                        <m:r>
                          <a:rPr lang="en-US" altLang="zh-TW" i="1" kern="0" dirty="0">
                            <a:latin typeface="Cambria Math" panose="02040503050406030204" pitchFamily="18" charset="0"/>
                            <a:ea typeface="微軟正黑體" panose="020B0604030504040204" pitchFamily="34" charset="-120"/>
                            <a:cs typeface="+mn-ea"/>
                            <a:sym typeface="+mn-lt"/>
                          </a:rPr>
                          <m:t>. </m:t>
                        </m:r>
                        <m:r>
                          <a:rPr lang="en-US" altLang="zh-TW" i="1" kern="0" dirty="0">
                            <a:latin typeface="Cambria Math" panose="02040503050406030204" pitchFamily="18" charset="0"/>
                            <a:ea typeface="微軟正黑體" panose="020B0604030504040204" pitchFamily="34" charset="-120"/>
                            <a:cs typeface="+mn-ea"/>
                            <a:sym typeface="+mn-lt"/>
                          </a:rPr>
                          <m:t>𝑜𝑓</m:t>
                        </m:r>
                        <m:r>
                          <a:rPr lang="en-US" altLang="zh-TW" i="1" kern="0" dirty="0">
                            <a:latin typeface="Cambria Math" panose="02040503050406030204" pitchFamily="18" charset="0"/>
                            <a:ea typeface="微軟正黑體" panose="020B0604030504040204" pitchFamily="34" charset="-120"/>
                            <a:cs typeface="+mn-ea"/>
                            <a:sym typeface="+mn-lt"/>
                          </a:rPr>
                          <m:t> “</m:t>
                        </m:r>
                        <m:r>
                          <m:rPr>
                            <m:nor/>
                          </m:rPr>
                          <a:rPr lang="en-US" altLang="zh-TW" kern="0" dirty="0">
                            <a:latin typeface="Cambria Math" panose="02040503050406030204" pitchFamily="18" charset="0"/>
                            <a:ea typeface="微軟正黑體" panose="020B0604030504040204" pitchFamily="34" charset="-120"/>
                            <a:cs typeface="+mn-ea"/>
                            <a:sym typeface="+mn-lt"/>
                          </a:rPr>
                          <m:t>yes</m:t>
                        </m:r>
                        <m:r>
                          <a:rPr lang="en-US" altLang="zh-TW" i="1" kern="0" dirty="0">
                            <a:latin typeface="Cambria Math" panose="02040503050406030204" pitchFamily="18" charset="0"/>
                            <a:ea typeface="微軟正黑體" panose="020B0604030504040204" pitchFamily="34" charset="-120"/>
                            <a:cs typeface="+mn-ea"/>
                            <a:sym typeface="+mn-lt"/>
                          </a:rPr>
                          <m:t>")</m:t>
                        </m:r>
                      </m:e>
                      <m:sup>
                        <m:r>
                          <a:rPr lang="en-US" altLang="zh-TW" b="0" i="1" kern="0" dirty="0" smtClean="0">
                            <a:latin typeface="Cambria Math" panose="02040503050406030204" pitchFamily="18" charset="0"/>
                            <a:ea typeface="微軟正黑體" panose="020B0604030504040204" pitchFamily="34" charset="-120"/>
                            <a:cs typeface="+mn-ea"/>
                            <a:sym typeface="+mn-lt"/>
                          </a:rPr>
                          <m:t>2</m:t>
                        </m:r>
                      </m:sup>
                    </m:sSup>
                    <m:r>
                      <a:rPr lang="en-US" altLang="zh-TW" i="1" kern="0" dirty="0">
                        <a:latin typeface="Cambria Math" panose="02040503050406030204" pitchFamily="18" charset="0"/>
                        <a:ea typeface="微軟正黑體" panose="020B0604030504040204" pitchFamily="34" charset="-120"/>
                        <a:cs typeface="+mn-ea"/>
                        <a:sym typeface="+mn-lt"/>
                      </a:rPr>
                      <m:t>−</m:t>
                    </m:r>
                    <m:sSup>
                      <m:sSupPr>
                        <m:ctrlPr>
                          <a:rPr lang="en-US" altLang="zh-TW" i="1" kern="0" dirty="0">
                            <a:latin typeface="Cambria Math" panose="02040503050406030204" pitchFamily="18" charset="0"/>
                            <a:ea typeface="微軟正黑體" panose="020B0604030504040204" pitchFamily="34" charset="-120"/>
                            <a:cs typeface="+mn-ea"/>
                            <a:sym typeface="+mn-lt"/>
                          </a:rPr>
                        </m:ctrlPr>
                      </m:sSupPr>
                      <m:e>
                        <m:r>
                          <a:rPr lang="en-US" altLang="zh-TW" i="1" kern="0" dirty="0">
                            <a:latin typeface="Cambria Math" panose="02040503050406030204" pitchFamily="18" charset="0"/>
                            <a:ea typeface="微軟正黑體" panose="020B0604030504040204" pitchFamily="34" charset="-120"/>
                            <a:cs typeface="+mn-ea"/>
                            <a:sym typeface="+mn-lt"/>
                          </a:rPr>
                          <m:t>(</m:t>
                        </m:r>
                        <m:r>
                          <a:rPr lang="en-US" altLang="zh-TW" i="1" kern="0" dirty="0">
                            <a:latin typeface="Cambria Math" panose="02040503050406030204" pitchFamily="18" charset="0"/>
                            <a:ea typeface="微軟正黑體" panose="020B0604030504040204" pitchFamily="34" charset="-120"/>
                            <a:cs typeface="+mn-ea"/>
                            <a:sym typeface="+mn-lt"/>
                          </a:rPr>
                          <m:t>𝑝𝑟𝑜𝑏</m:t>
                        </m:r>
                        <m:r>
                          <a:rPr lang="en-US" altLang="zh-TW" i="1" kern="0" dirty="0">
                            <a:latin typeface="Cambria Math" panose="02040503050406030204" pitchFamily="18" charset="0"/>
                            <a:ea typeface="微軟正黑體" panose="020B0604030504040204" pitchFamily="34" charset="-120"/>
                            <a:cs typeface="+mn-ea"/>
                            <a:sym typeface="+mn-lt"/>
                          </a:rPr>
                          <m:t>. </m:t>
                        </m:r>
                        <m:r>
                          <a:rPr lang="en-US" altLang="zh-TW" i="1" kern="0" dirty="0">
                            <a:latin typeface="Cambria Math" panose="02040503050406030204" pitchFamily="18" charset="0"/>
                            <a:ea typeface="微軟正黑體" panose="020B0604030504040204" pitchFamily="34" charset="-120"/>
                            <a:cs typeface="+mn-ea"/>
                            <a:sym typeface="+mn-lt"/>
                          </a:rPr>
                          <m:t>𝑜𝑓</m:t>
                        </m:r>
                        <m:r>
                          <a:rPr lang="en-US" altLang="zh-TW" i="1" kern="0" dirty="0">
                            <a:latin typeface="Cambria Math" panose="02040503050406030204" pitchFamily="18" charset="0"/>
                            <a:ea typeface="微軟正黑體" panose="020B0604030504040204" pitchFamily="34" charset="-120"/>
                            <a:cs typeface="+mn-ea"/>
                            <a:sym typeface="+mn-lt"/>
                          </a:rPr>
                          <m:t> “</m:t>
                        </m:r>
                        <m:r>
                          <m:rPr>
                            <m:nor/>
                          </m:rPr>
                          <a:rPr lang="en-US" altLang="zh-TW" b="0" i="0" kern="0" dirty="0" smtClean="0">
                            <a:latin typeface="Cambria Math" panose="02040503050406030204" pitchFamily="18" charset="0"/>
                            <a:ea typeface="微軟正黑體" panose="020B0604030504040204" pitchFamily="34" charset="-120"/>
                            <a:cs typeface="+mn-ea"/>
                            <a:sym typeface="+mn-lt"/>
                          </a:rPr>
                          <m:t>no</m:t>
                        </m:r>
                        <m:r>
                          <a:rPr lang="en-US" altLang="zh-TW" i="1" kern="0" dirty="0">
                            <a:latin typeface="Cambria Math" panose="02040503050406030204" pitchFamily="18" charset="0"/>
                            <a:ea typeface="微軟正黑體" panose="020B0604030504040204" pitchFamily="34" charset="-120"/>
                            <a:cs typeface="+mn-ea"/>
                            <a:sym typeface="+mn-lt"/>
                          </a:rPr>
                          <m:t>")</m:t>
                        </m:r>
                      </m:e>
                      <m:sup>
                        <m:r>
                          <a:rPr lang="en-US" altLang="zh-TW" i="1" kern="0" dirty="0">
                            <a:latin typeface="Cambria Math" panose="02040503050406030204" pitchFamily="18" charset="0"/>
                            <a:ea typeface="微軟正黑體" panose="020B0604030504040204" pitchFamily="34" charset="-120"/>
                            <a:cs typeface="+mn-ea"/>
                            <a:sym typeface="+mn-lt"/>
                          </a:rPr>
                          <m:t>2</m:t>
                        </m:r>
                      </m:sup>
                    </m:sSup>
                  </m:oMath>
                </a14:m>
                <a:endParaRPr lang="en-US" kern="0" dirty="0">
                  <a:latin typeface="微軟正黑體" panose="020B0604030504040204" pitchFamily="34" charset="-120"/>
                  <a:ea typeface="微軟正黑體" panose="020B0604030504040204" pitchFamily="34" charset="-120"/>
                  <a:cs typeface="+mn-ea"/>
                  <a:sym typeface="+mn-lt"/>
                </a:endParaRPr>
              </a:p>
              <a:p>
                <a:pPr>
                  <a:lnSpc>
                    <a:spcPct val="130000"/>
                  </a:lnSpc>
                  <a:spcBef>
                    <a:spcPts val="600"/>
                  </a:spcBef>
                </a:pPr>
                <a:r>
                  <a:rPr lang="en-US" kern="0" dirty="0">
                    <a:latin typeface="微軟正黑體" panose="020B0604030504040204" pitchFamily="34" charset="-120"/>
                    <a:ea typeface="微軟正黑體" panose="020B0604030504040204" pitchFamily="34" charset="-120"/>
                    <a:cs typeface="+mn-ea"/>
                    <a:sym typeface="+mn-lt"/>
                  </a:rPr>
                  <a:t>= </a:t>
                </a:r>
                <a14:m>
                  <m:oMath xmlns:m="http://schemas.openxmlformats.org/officeDocument/2006/math">
                    <m:r>
                      <a:rPr lang="en-US" b="0" i="1" kern="0" smtClean="0">
                        <a:latin typeface="Cambria Math" panose="02040503050406030204" pitchFamily="18" charset="0"/>
                        <a:ea typeface="微軟正黑體" panose="020B0604030504040204" pitchFamily="34" charset="-120"/>
                        <a:cs typeface="+mn-ea"/>
                        <a:sym typeface="+mn-lt"/>
                      </a:rPr>
                      <m:t>1−</m:t>
                    </m:r>
                    <m:sSup>
                      <m:sSupPr>
                        <m:ctrlPr>
                          <a:rPr lang="en-US" b="0" i="1" kern="0" smtClean="0">
                            <a:latin typeface="Cambria Math" panose="02040503050406030204" pitchFamily="18" charset="0"/>
                            <a:ea typeface="微軟正黑體" panose="020B0604030504040204" pitchFamily="34" charset="-120"/>
                            <a:cs typeface="+mn-ea"/>
                            <a:sym typeface="+mn-lt"/>
                          </a:rPr>
                        </m:ctrlPr>
                      </m:sSupPr>
                      <m:e>
                        <m:d>
                          <m:dPr>
                            <m:ctrlPr>
                              <a:rPr lang="en-US" b="0" i="1" kern="0" smtClean="0">
                                <a:latin typeface="Cambria Math" panose="02040503050406030204" pitchFamily="18" charset="0"/>
                                <a:ea typeface="微軟正黑體" panose="020B0604030504040204" pitchFamily="34" charset="-120"/>
                                <a:cs typeface="+mn-ea"/>
                                <a:sym typeface="+mn-lt"/>
                              </a:rPr>
                            </m:ctrlPr>
                          </m:dPr>
                          <m:e>
                            <m:r>
                              <a:rPr lang="en-US" b="0" i="1" kern="0" smtClean="0">
                                <a:latin typeface="Cambria Math" panose="02040503050406030204" pitchFamily="18" charset="0"/>
                                <a:ea typeface="微軟正黑體" panose="020B0604030504040204" pitchFamily="34" charset="-120"/>
                                <a:cs typeface="+mn-ea"/>
                                <a:sym typeface="+mn-lt"/>
                              </a:rPr>
                              <m:t>0</m:t>
                            </m:r>
                          </m:e>
                        </m:d>
                      </m:e>
                      <m:sup>
                        <m:r>
                          <a:rPr lang="en-US" b="0" i="1" kern="0" smtClean="0">
                            <a:latin typeface="Cambria Math" panose="02040503050406030204" pitchFamily="18" charset="0"/>
                            <a:ea typeface="微軟正黑體" panose="020B0604030504040204" pitchFamily="34" charset="-120"/>
                            <a:cs typeface="+mn-ea"/>
                            <a:sym typeface="+mn-lt"/>
                          </a:rPr>
                          <m:t>2</m:t>
                        </m:r>
                      </m:sup>
                    </m:sSup>
                    <m:r>
                      <a:rPr lang="en-US" b="0" i="1" kern="0" smtClean="0">
                        <a:latin typeface="Cambria Math" panose="02040503050406030204" pitchFamily="18" charset="0"/>
                        <a:ea typeface="微軟正黑體" panose="020B0604030504040204" pitchFamily="34" charset="-120"/>
                        <a:cs typeface="+mn-ea"/>
                        <a:sym typeface="+mn-lt"/>
                      </a:rPr>
                      <m:t>−</m:t>
                    </m:r>
                    <m:sSup>
                      <m:sSupPr>
                        <m:ctrlPr>
                          <a:rPr lang="en-US" b="0" i="1" kern="0" smtClean="0">
                            <a:latin typeface="Cambria Math" panose="02040503050406030204" pitchFamily="18" charset="0"/>
                            <a:ea typeface="微軟正黑體" panose="020B0604030504040204" pitchFamily="34" charset="-120"/>
                            <a:cs typeface="+mn-ea"/>
                            <a:sym typeface="+mn-lt"/>
                          </a:rPr>
                        </m:ctrlPr>
                      </m:sSupPr>
                      <m:e>
                        <m:d>
                          <m:dPr>
                            <m:ctrlPr>
                              <a:rPr lang="en-US" b="0" i="1" kern="0" smtClean="0">
                                <a:latin typeface="Cambria Math" panose="02040503050406030204" pitchFamily="18" charset="0"/>
                                <a:ea typeface="微軟正黑體" panose="020B0604030504040204" pitchFamily="34" charset="-120"/>
                                <a:cs typeface="+mn-ea"/>
                                <a:sym typeface="+mn-lt"/>
                              </a:rPr>
                            </m:ctrlPr>
                          </m:dPr>
                          <m:e>
                            <m:r>
                              <a:rPr lang="en-US" altLang="zh-TW" i="1" kern="0">
                                <a:latin typeface="Cambria Math" panose="02040503050406030204" pitchFamily="18" charset="0"/>
                                <a:ea typeface="微軟正黑體" panose="020B0604030504040204" pitchFamily="34" charset="-120"/>
                                <a:cs typeface="+mn-ea"/>
                                <a:sym typeface="+mn-lt"/>
                              </a:rPr>
                              <m:t>1</m:t>
                            </m:r>
                          </m:e>
                        </m:d>
                      </m:e>
                      <m:sup>
                        <m:r>
                          <a:rPr lang="en-US" b="0" i="1" kern="0" smtClean="0">
                            <a:latin typeface="Cambria Math" panose="02040503050406030204" pitchFamily="18" charset="0"/>
                            <a:ea typeface="微軟正黑體" panose="020B0604030504040204" pitchFamily="34" charset="-120"/>
                            <a:cs typeface="+mn-ea"/>
                            <a:sym typeface="+mn-lt"/>
                          </a:rPr>
                          <m:t>2</m:t>
                        </m:r>
                      </m:sup>
                    </m:sSup>
                    <m:r>
                      <a:rPr lang="en-US" b="0" i="1" kern="0" smtClean="0">
                        <a:latin typeface="Cambria Math" panose="02040503050406030204" pitchFamily="18" charset="0"/>
                        <a:ea typeface="微軟正黑體" panose="020B0604030504040204" pitchFamily="34" charset="-120"/>
                        <a:cs typeface="+mn-ea"/>
                        <a:sym typeface="+mn-lt"/>
                      </a:rPr>
                      <m:t>=</m:t>
                    </m:r>
                  </m:oMath>
                </a14:m>
                <a:r>
                  <a:rPr lang="zh-TW" altLang="en-US" kern="0" dirty="0">
                    <a:latin typeface="微軟正黑體" panose="020B0604030504040204" pitchFamily="34" charset="-120"/>
                    <a:ea typeface="微軟正黑體" panose="020B0604030504040204" pitchFamily="34" charset="-120"/>
                    <a:cs typeface="+mn-ea"/>
                    <a:sym typeface="+mn-lt"/>
                  </a:rPr>
                  <a:t> </a:t>
                </a:r>
                <a:r>
                  <a:rPr lang="en-US" altLang="zh-TW" kern="0" dirty="0">
                    <a:latin typeface="微軟正黑體" panose="020B0604030504040204" pitchFamily="34" charset="-120"/>
                    <a:ea typeface="微軟正黑體" panose="020B0604030504040204" pitchFamily="34" charset="-120"/>
                    <a:cs typeface="+mn-ea"/>
                    <a:sym typeface="+mn-lt"/>
                  </a:rPr>
                  <a:t>0</a:t>
                </a:r>
                <a:r>
                  <a:rPr lang="en-US" kern="0" dirty="0">
                    <a:latin typeface="微軟正黑體" panose="020B0604030504040204" pitchFamily="34" charset="-120"/>
                    <a:ea typeface="微軟正黑體" panose="020B0604030504040204" pitchFamily="34" charset="-120"/>
                    <a:cs typeface="+mn-ea"/>
                    <a:sym typeface="+mn-lt"/>
                  </a:rPr>
                  <a:t> </a:t>
                </a:r>
              </a:p>
            </p:txBody>
          </p:sp>
        </mc:Choice>
        <mc:Fallback xmlns="">
          <p:sp>
            <p:nvSpPr>
              <p:cNvPr id="8" name="文字方塊 7">
                <a:extLst>
                  <a:ext uri="{FF2B5EF4-FFF2-40B4-BE49-F238E27FC236}">
                    <a16:creationId xmlns:a16="http://schemas.microsoft.com/office/drawing/2014/main" id="{9698D8CB-1E0A-432F-986D-F8B02D1CCD73}"/>
                  </a:ext>
                </a:extLst>
              </p:cNvPr>
              <p:cNvSpPr txBox="1">
                <a:spLocks noRot="1" noChangeAspect="1" noMove="1" noResize="1" noEditPoints="1" noAdjustHandles="1" noChangeArrowheads="1" noChangeShapeType="1" noTextEdit="1"/>
              </p:cNvSpPr>
              <p:nvPr/>
            </p:nvSpPr>
            <p:spPr>
              <a:xfrm>
                <a:off x="3488923" y="2602030"/>
                <a:ext cx="8273990" cy="852285"/>
              </a:xfrm>
              <a:prstGeom prst="rect">
                <a:avLst/>
              </a:prstGeom>
              <a:blipFill>
                <a:blip r:embed="rId5"/>
                <a:stretch>
                  <a:fillRect l="-589"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413B98C-68BE-4B61-9FE9-B9CCE7CD37A3}"/>
                  </a:ext>
                </a:extLst>
              </p:cNvPr>
              <p:cNvSpPr txBox="1"/>
              <p:nvPr/>
            </p:nvSpPr>
            <p:spPr>
              <a:xfrm>
                <a:off x="3467317" y="3825368"/>
                <a:ext cx="6094520" cy="571567"/>
              </a:xfrm>
              <a:prstGeom prst="rect">
                <a:avLst/>
              </a:prstGeom>
              <a:noFill/>
            </p:spPr>
            <p:txBody>
              <a:bodyPr wrap="square">
                <a:spAutoFit/>
              </a:bodyPr>
              <a:lstStyle/>
              <a:p>
                <a:r>
                  <a:rPr lang="zh-TW" altLang="en-US" sz="1800" kern="0" dirty="0">
                    <a:latin typeface="微軟正黑體" panose="020B0604030504040204" pitchFamily="34" charset="-120"/>
                    <a:ea typeface="微軟正黑體" panose="020B0604030504040204" pitchFamily="34" charset="-120"/>
                    <a:cs typeface="+mn-ea"/>
                    <a:sym typeface="+mn-lt"/>
                  </a:rPr>
                  <a:t>右邊葉子的 </a:t>
                </a:r>
                <a:r>
                  <a:rPr lang="en-US" altLang="zh-TW" sz="1800" kern="0" dirty="0">
                    <a:latin typeface="微軟正黑體" panose="020B0604030504040204" pitchFamily="34" charset="-120"/>
                    <a:ea typeface="微軟正黑體" panose="020B0604030504040204" pitchFamily="34" charset="-120"/>
                    <a:cs typeface="+mn-ea"/>
                    <a:sym typeface="+mn-lt"/>
                  </a:rPr>
                  <a:t>Gini-impurity =</a:t>
                </a:r>
                <a:r>
                  <a:rPr lang="en-US" b="0" kern="0" dirty="0">
                    <a:ea typeface="微軟正黑體" panose="020B0604030504040204" pitchFamily="34" charset="-120"/>
                    <a:cs typeface="+mn-ea"/>
                    <a:sym typeface="+mn-lt"/>
                  </a:rPr>
                  <a:t> </a:t>
                </a:r>
                <a14:m>
                  <m:oMath xmlns:m="http://schemas.openxmlformats.org/officeDocument/2006/math">
                    <m:r>
                      <a:rPr lang="en-US" b="0" i="1" kern="0" smtClean="0">
                        <a:latin typeface="Cambria Math" panose="02040503050406030204" pitchFamily="18" charset="0"/>
                        <a:ea typeface="微軟正黑體" panose="020B0604030504040204" pitchFamily="34" charset="-120"/>
                        <a:cs typeface="+mn-ea"/>
                        <a:sym typeface="+mn-lt"/>
                      </a:rPr>
                      <m:t>1−</m:t>
                    </m:r>
                    <m:sSup>
                      <m:sSupPr>
                        <m:ctrlPr>
                          <a:rPr lang="en-US" b="0" i="1" kern="0" smtClean="0">
                            <a:latin typeface="Cambria Math" panose="02040503050406030204" pitchFamily="18" charset="0"/>
                            <a:ea typeface="微軟正黑體" panose="020B0604030504040204" pitchFamily="34" charset="-120"/>
                            <a:cs typeface="+mn-ea"/>
                            <a:sym typeface="+mn-lt"/>
                          </a:rPr>
                        </m:ctrlPr>
                      </m:sSupPr>
                      <m:e>
                        <m:d>
                          <m:dPr>
                            <m:ctrlPr>
                              <a:rPr lang="en-US" b="0" i="1" kern="0" smtClean="0">
                                <a:latin typeface="Cambria Math" panose="02040503050406030204" pitchFamily="18" charset="0"/>
                                <a:ea typeface="微軟正黑體" panose="020B0604030504040204" pitchFamily="34" charset="-120"/>
                                <a:cs typeface="+mn-ea"/>
                                <a:sym typeface="+mn-lt"/>
                              </a:rPr>
                            </m:ctrlPr>
                          </m:dPr>
                          <m:e>
                            <m:f>
                              <m:fPr>
                                <m:ctrlPr>
                                  <a:rPr lang="en-US" i="1" kern="0">
                                    <a:latin typeface="Cambria Math" panose="02040503050406030204" pitchFamily="18" charset="0"/>
                                    <a:ea typeface="微軟正黑體" panose="020B0604030504040204" pitchFamily="34" charset="-120"/>
                                    <a:cs typeface="+mn-ea"/>
                                    <a:sym typeface="+mn-lt"/>
                                  </a:rPr>
                                </m:ctrlPr>
                              </m:fPr>
                              <m:num>
                                <m:r>
                                  <a:rPr lang="en-US" altLang="zh-TW" i="1" kern="0" smtClean="0">
                                    <a:latin typeface="Cambria Math" panose="02040503050406030204" pitchFamily="18" charset="0"/>
                                    <a:ea typeface="微軟正黑體" panose="020B0604030504040204" pitchFamily="34" charset="-120"/>
                                    <a:cs typeface="+mn-ea"/>
                                    <a:sym typeface="+mn-lt"/>
                                  </a:rPr>
                                  <m:t>3</m:t>
                                </m:r>
                              </m:num>
                              <m:den>
                                <m:r>
                                  <a:rPr lang="en-US" altLang="zh-TW" i="1" kern="0">
                                    <a:latin typeface="Cambria Math" panose="02040503050406030204" pitchFamily="18" charset="0"/>
                                    <a:ea typeface="微軟正黑體" panose="020B0604030504040204" pitchFamily="34" charset="-120"/>
                                    <a:cs typeface="+mn-ea"/>
                                    <a:sym typeface="+mn-lt"/>
                                  </a:rPr>
                                  <m:t>7</m:t>
                                </m:r>
                              </m:den>
                            </m:f>
                          </m:e>
                        </m:d>
                      </m:e>
                      <m:sup>
                        <m:r>
                          <a:rPr lang="en-US" b="0" i="1" kern="0" smtClean="0">
                            <a:latin typeface="Cambria Math" panose="02040503050406030204" pitchFamily="18" charset="0"/>
                            <a:ea typeface="微軟正黑體" panose="020B0604030504040204" pitchFamily="34" charset="-120"/>
                            <a:cs typeface="+mn-ea"/>
                            <a:sym typeface="+mn-lt"/>
                          </a:rPr>
                          <m:t>2</m:t>
                        </m:r>
                      </m:sup>
                    </m:sSup>
                    <m:r>
                      <a:rPr lang="en-US" b="0" i="1" kern="0" smtClean="0">
                        <a:latin typeface="Cambria Math" panose="02040503050406030204" pitchFamily="18" charset="0"/>
                        <a:ea typeface="微軟正黑體" panose="020B0604030504040204" pitchFamily="34" charset="-120"/>
                        <a:cs typeface="+mn-ea"/>
                        <a:sym typeface="+mn-lt"/>
                      </a:rPr>
                      <m:t>−</m:t>
                    </m:r>
                    <m:sSup>
                      <m:sSupPr>
                        <m:ctrlPr>
                          <a:rPr lang="en-US" b="0" i="1" kern="0" smtClean="0">
                            <a:latin typeface="Cambria Math" panose="02040503050406030204" pitchFamily="18" charset="0"/>
                            <a:ea typeface="微軟正黑體" panose="020B0604030504040204" pitchFamily="34" charset="-120"/>
                            <a:cs typeface="+mn-ea"/>
                            <a:sym typeface="+mn-lt"/>
                          </a:rPr>
                        </m:ctrlPr>
                      </m:sSupPr>
                      <m:e>
                        <m:d>
                          <m:dPr>
                            <m:ctrlPr>
                              <a:rPr lang="en-US" b="0" i="1" kern="0" smtClean="0">
                                <a:latin typeface="Cambria Math" panose="02040503050406030204" pitchFamily="18" charset="0"/>
                                <a:ea typeface="微軟正黑體" panose="020B0604030504040204" pitchFamily="34" charset="-120"/>
                                <a:cs typeface="+mn-ea"/>
                                <a:sym typeface="+mn-lt"/>
                              </a:rPr>
                            </m:ctrlPr>
                          </m:dPr>
                          <m:e>
                            <m:f>
                              <m:fPr>
                                <m:ctrlPr>
                                  <a:rPr lang="en-US" b="0" i="1" kern="0" smtClean="0">
                                    <a:latin typeface="Cambria Math" panose="02040503050406030204" pitchFamily="18" charset="0"/>
                                    <a:ea typeface="微軟正黑體" panose="020B0604030504040204" pitchFamily="34" charset="-120"/>
                                    <a:cs typeface="+mn-ea"/>
                                    <a:sym typeface="+mn-lt"/>
                                  </a:rPr>
                                </m:ctrlPr>
                              </m:fPr>
                              <m:num>
                                <m:r>
                                  <a:rPr lang="en-US" altLang="zh-TW" i="1" kern="0">
                                    <a:latin typeface="Cambria Math" panose="02040503050406030204" pitchFamily="18" charset="0"/>
                                    <a:ea typeface="微軟正黑體" panose="020B0604030504040204" pitchFamily="34" charset="-120"/>
                                    <a:cs typeface="+mn-ea"/>
                                    <a:sym typeface="+mn-lt"/>
                                  </a:rPr>
                                  <m:t>4</m:t>
                                </m:r>
                              </m:num>
                              <m:den>
                                <m:r>
                                  <a:rPr lang="en-US" altLang="zh-TW" i="1" kern="0">
                                    <a:latin typeface="Cambria Math" panose="02040503050406030204" pitchFamily="18" charset="0"/>
                                    <a:ea typeface="微軟正黑體" panose="020B0604030504040204" pitchFamily="34" charset="-120"/>
                                    <a:cs typeface="+mn-ea"/>
                                    <a:sym typeface="+mn-lt"/>
                                  </a:rPr>
                                  <m:t>7</m:t>
                                </m:r>
                              </m:den>
                            </m:f>
                          </m:e>
                        </m:d>
                      </m:e>
                      <m:sup>
                        <m:r>
                          <a:rPr lang="en-US" b="0" i="1" kern="0" smtClean="0">
                            <a:latin typeface="Cambria Math" panose="02040503050406030204" pitchFamily="18" charset="0"/>
                            <a:ea typeface="微軟正黑體" panose="020B0604030504040204" pitchFamily="34" charset="-120"/>
                            <a:cs typeface="+mn-ea"/>
                            <a:sym typeface="+mn-lt"/>
                          </a:rPr>
                          <m:t>2</m:t>
                        </m:r>
                      </m:sup>
                    </m:sSup>
                    <m:r>
                      <a:rPr lang="en-US" b="0" i="1" kern="0" smtClean="0">
                        <a:latin typeface="Cambria Math" panose="02040503050406030204" pitchFamily="18" charset="0"/>
                        <a:ea typeface="微軟正黑體" panose="020B0604030504040204" pitchFamily="34" charset="-120"/>
                        <a:cs typeface="+mn-ea"/>
                        <a:sym typeface="+mn-lt"/>
                      </a:rPr>
                      <m:t>=</m:t>
                    </m:r>
                    <m:r>
                      <a:rPr lang="zh-TW" altLang="en-US" i="1" kern="0">
                        <a:latin typeface="Cambria Math" panose="02040503050406030204" pitchFamily="18" charset="0"/>
                        <a:ea typeface="微軟正黑體" panose="020B0604030504040204" pitchFamily="34" charset="-120"/>
                        <a:cs typeface="+mn-ea"/>
                        <a:sym typeface="+mn-lt"/>
                      </a:rPr>
                      <m:t> </m:t>
                    </m:r>
                  </m:oMath>
                </a14:m>
                <a:r>
                  <a:rPr lang="en-US" altLang="zh-TW" sz="1800" kern="0" dirty="0">
                    <a:latin typeface="微軟正黑體" panose="020B0604030504040204" pitchFamily="34" charset="-120"/>
                    <a:ea typeface="微軟正黑體" panose="020B0604030504040204" pitchFamily="34" charset="-120"/>
                    <a:cs typeface="+mn-ea"/>
                    <a:sym typeface="+mn-lt"/>
                  </a:rPr>
                  <a:t>0.4898 </a:t>
                </a:r>
                <a:r>
                  <a:rPr lang="zh-TW" altLang="en-US" sz="1800" kern="0" dirty="0">
                    <a:latin typeface="微軟正黑體" panose="020B0604030504040204" pitchFamily="34" charset="-120"/>
                    <a:ea typeface="微軟正黑體" panose="020B0604030504040204" pitchFamily="34" charset="-120"/>
                    <a:cs typeface="+mn-ea"/>
                    <a:sym typeface="+mn-lt"/>
                  </a:rPr>
                  <a:t> </a:t>
                </a:r>
                <a:endParaRPr lang="en-US" dirty="0"/>
              </a:p>
            </p:txBody>
          </p:sp>
        </mc:Choice>
        <mc:Fallback xmlns="">
          <p:sp>
            <p:nvSpPr>
              <p:cNvPr id="32" name="文字方塊 31">
                <a:extLst>
                  <a:ext uri="{FF2B5EF4-FFF2-40B4-BE49-F238E27FC236}">
                    <a16:creationId xmlns:a16="http://schemas.microsoft.com/office/drawing/2014/main" id="{C413B98C-68BE-4B61-9FE9-B9CCE7CD37A3}"/>
                  </a:ext>
                </a:extLst>
              </p:cNvPr>
              <p:cNvSpPr txBox="1">
                <a:spLocks noRot="1" noChangeAspect="1" noMove="1" noResize="1" noEditPoints="1" noAdjustHandles="1" noChangeArrowheads="1" noChangeShapeType="1" noTextEdit="1"/>
              </p:cNvSpPr>
              <p:nvPr/>
            </p:nvSpPr>
            <p:spPr>
              <a:xfrm>
                <a:off x="3467317" y="3825368"/>
                <a:ext cx="6094520" cy="571567"/>
              </a:xfrm>
              <a:prstGeom prst="rect">
                <a:avLst/>
              </a:prstGeom>
              <a:blipFill>
                <a:blip r:embed="rId6"/>
                <a:stretch>
                  <a:fillRect l="-900"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86F01E6-121C-4EAE-86D8-018A0557FA09}"/>
                  </a:ext>
                </a:extLst>
              </p:cNvPr>
              <p:cNvSpPr txBox="1"/>
              <p:nvPr/>
            </p:nvSpPr>
            <p:spPr>
              <a:xfrm>
                <a:off x="3476194" y="4727278"/>
                <a:ext cx="7931611" cy="506870"/>
              </a:xfrm>
              <a:prstGeom prst="rect">
                <a:avLst/>
              </a:prstGeom>
              <a:noFill/>
            </p:spPr>
            <p:txBody>
              <a:bodyPr wrap="square">
                <a:spAutoFit/>
              </a:bodyPr>
              <a:lstStyle/>
              <a:p>
                <a:r>
                  <a:rPr lang="en-US" altLang="zh-TW" kern="0" dirty="0">
                    <a:latin typeface="微軟正黑體" panose="020B0604030504040204" pitchFamily="34" charset="-120"/>
                    <a:ea typeface="微軟正黑體" panose="020B0604030504040204" pitchFamily="34" charset="-120"/>
                    <a:cs typeface="+mn-ea"/>
                    <a:sym typeface="+mn-lt"/>
                  </a:rPr>
                  <a:t>Total</a:t>
                </a:r>
                <a:r>
                  <a:rPr lang="zh-TW" altLang="en-US" sz="1800" kern="0" dirty="0">
                    <a:latin typeface="微軟正黑體" panose="020B0604030504040204" pitchFamily="34" charset="-120"/>
                    <a:ea typeface="微軟正黑體" panose="020B0604030504040204" pitchFamily="34" charset="-120"/>
                    <a:cs typeface="+mn-ea"/>
                    <a:sym typeface="+mn-lt"/>
                  </a:rPr>
                  <a:t> </a:t>
                </a:r>
                <a:r>
                  <a:rPr lang="en-US" altLang="zh-TW" sz="1800" kern="0" dirty="0">
                    <a:latin typeface="微軟正黑體" panose="020B0604030504040204" pitchFamily="34" charset="-120"/>
                    <a:ea typeface="微軟正黑體" panose="020B0604030504040204" pitchFamily="34" charset="-120"/>
                    <a:cs typeface="+mn-ea"/>
                    <a:sym typeface="+mn-lt"/>
                  </a:rPr>
                  <a:t>Gini-impurity =</a:t>
                </a:r>
                <a:r>
                  <a:rPr lang="en-US" b="0" kern="0" dirty="0">
                    <a:ea typeface="微軟正黑體" panose="020B0604030504040204" pitchFamily="34" charset="-120"/>
                    <a:cs typeface="+mn-ea"/>
                    <a:sym typeface="+mn-lt"/>
                  </a:rPr>
                  <a:t> </a:t>
                </a:r>
                <a14:m>
                  <m:oMath xmlns:m="http://schemas.openxmlformats.org/officeDocument/2006/math">
                    <m:d>
                      <m:dPr>
                        <m:ctrlPr>
                          <a:rPr lang="en-US" b="0" i="1" kern="0" smtClean="0">
                            <a:latin typeface="Cambria Math" panose="02040503050406030204" pitchFamily="18" charset="0"/>
                            <a:ea typeface="微軟正黑體" panose="020B0604030504040204" pitchFamily="34" charset="-120"/>
                            <a:cs typeface="+mn-ea"/>
                            <a:sym typeface="+mn-lt"/>
                          </a:rPr>
                        </m:ctrlPr>
                      </m:dPr>
                      <m:e>
                        <m:f>
                          <m:fPr>
                            <m:ctrlPr>
                              <a:rPr lang="en-US" i="1" kern="0">
                                <a:latin typeface="Cambria Math" panose="02040503050406030204" pitchFamily="18" charset="0"/>
                                <a:ea typeface="微軟正黑體" panose="020B0604030504040204" pitchFamily="34" charset="-120"/>
                                <a:cs typeface="+mn-ea"/>
                                <a:sym typeface="+mn-lt"/>
                              </a:rPr>
                            </m:ctrlPr>
                          </m:fPr>
                          <m:num>
                            <m:r>
                              <a:rPr lang="en-US" b="0" i="1" kern="0" smtClean="0">
                                <a:latin typeface="Cambria Math" panose="02040503050406030204" pitchFamily="18" charset="0"/>
                                <a:ea typeface="微軟正黑體" panose="020B0604030504040204" pitchFamily="34" charset="-120"/>
                                <a:cs typeface="+mn-ea"/>
                                <a:sym typeface="+mn-lt"/>
                              </a:rPr>
                              <m:t>0+</m:t>
                            </m:r>
                            <m:r>
                              <a:rPr lang="en-US" altLang="zh-TW" i="1" kern="0" smtClean="0">
                                <a:latin typeface="Cambria Math" panose="02040503050406030204" pitchFamily="18" charset="0"/>
                                <a:ea typeface="微軟正黑體" panose="020B0604030504040204" pitchFamily="34" charset="-120"/>
                                <a:cs typeface="+mn-ea"/>
                                <a:sym typeface="+mn-lt"/>
                              </a:rPr>
                              <m:t>3</m:t>
                            </m:r>
                          </m:num>
                          <m:den>
                            <m:r>
                              <a:rPr lang="en-US" altLang="zh-TW" b="0" i="1" kern="0" smtClean="0">
                                <a:latin typeface="Cambria Math" panose="02040503050406030204" pitchFamily="18" charset="0"/>
                                <a:ea typeface="微軟正黑體" panose="020B0604030504040204" pitchFamily="34" charset="-120"/>
                                <a:cs typeface="+mn-ea"/>
                                <a:sym typeface="+mn-lt"/>
                              </a:rPr>
                              <m:t>0+3+3+4</m:t>
                            </m:r>
                          </m:den>
                        </m:f>
                      </m:e>
                    </m:d>
                  </m:oMath>
                </a14:m>
                <a:r>
                  <a:rPr lang="en-US" altLang="zh-TW" sz="1800" kern="0" dirty="0">
                    <a:latin typeface="微軟正黑體" panose="020B0604030504040204" pitchFamily="34" charset="-120"/>
                    <a:ea typeface="微軟正黑體" panose="020B0604030504040204" pitchFamily="34" charset="-120"/>
                    <a:cs typeface="+mn-ea"/>
                    <a:sym typeface="+mn-lt"/>
                  </a:rPr>
                  <a:t> x 0 + </a:t>
                </a:r>
                <a14:m>
                  <m:oMath xmlns:m="http://schemas.openxmlformats.org/officeDocument/2006/math">
                    <m:d>
                      <m:dPr>
                        <m:ctrlPr>
                          <a:rPr lang="en-US" i="1" kern="0">
                            <a:latin typeface="Cambria Math" panose="02040503050406030204" pitchFamily="18" charset="0"/>
                            <a:ea typeface="微軟正黑體" panose="020B0604030504040204" pitchFamily="34" charset="-120"/>
                            <a:cs typeface="+mn-ea"/>
                            <a:sym typeface="+mn-lt"/>
                          </a:rPr>
                        </m:ctrlPr>
                      </m:dPr>
                      <m:e>
                        <m:f>
                          <m:fPr>
                            <m:ctrlPr>
                              <a:rPr lang="en-US" i="1" kern="0">
                                <a:latin typeface="Cambria Math" panose="02040503050406030204" pitchFamily="18" charset="0"/>
                                <a:ea typeface="微軟正黑體" panose="020B0604030504040204" pitchFamily="34" charset="-120"/>
                                <a:cs typeface="+mn-ea"/>
                                <a:sym typeface="+mn-lt"/>
                              </a:rPr>
                            </m:ctrlPr>
                          </m:fPr>
                          <m:num>
                            <m:r>
                              <a:rPr lang="en-US" b="0" i="1" kern="0" smtClean="0">
                                <a:latin typeface="Cambria Math" panose="02040503050406030204" pitchFamily="18" charset="0"/>
                                <a:ea typeface="微軟正黑體" panose="020B0604030504040204" pitchFamily="34" charset="-120"/>
                                <a:cs typeface="+mn-ea"/>
                                <a:sym typeface="+mn-lt"/>
                              </a:rPr>
                              <m:t>3+4</m:t>
                            </m:r>
                          </m:num>
                          <m:den>
                            <m:r>
                              <a:rPr lang="en-US" altLang="zh-TW" i="1" kern="0">
                                <a:latin typeface="Cambria Math" panose="02040503050406030204" pitchFamily="18" charset="0"/>
                                <a:ea typeface="微軟正黑體" panose="020B0604030504040204" pitchFamily="34" charset="-120"/>
                                <a:cs typeface="+mn-ea"/>
                                <a:sym typeface="+mn-lt"/>
                              </a:rPr>
                              <m:t>0+3+3+4</m:t>
                            </m:r>
                          </m:den>
                        </m:f>
                      </m:e>
                    </m:d>
                  </m:oMath>
                </a14:m>
                <a:r>
                  <a:rPr lang="en-US" altLang="zh-TW" kern="0" dirty="0">
                    <a:latin typeface="微軟正黑體" panose="020B0604030504040204" pitchFamily="34" charset="-120"/>
                    <a:ea typeface="微軟正黑體" panose="020B0604030504040204" pitchFamily="34" charset="-120"/>
                    <a:cs typeface="+mn-ea"/>
                    <a:sym typeface="+mn-lt"/>
                  </a:rPr>
                  <a:t> x 0.4898 =  0.3429 </a:t>
                </a:r>
                <a:endParaRPr lang="en-US" dirty="0"/>
              </a:p>
            </p:txBody>
          </p:sp>
        </mc:Choice>
        <mc:Fallback xmlns="">
          <p:sp>
            <p:nvSpPr>
              <p:cNvPr id="33" name="文字方塊 32">
                <a:extLst>
                  <a:ext uri="{FF2B5EF4-FFF2-40B4-BE49-F238E27FC236}">
                    <a16:creationId xmlns:a16="http://schemas.microsoft.com/office/drawing/2014/main" id="{786F01E6-121C-4EAE-86D8-018A0557FA09}"/>
                  </a:ext>
                </a:extLst>
              </p:cNvPr>
              <p:cNvSpPr txBox="1">
                <a:spLocks noRot="1" noChangeAspect="1" noMove="1" noResize="1" noEditPoints="1" noAdjustHandles="1" noChangeArrowheads="1" noChangeShapeType="1" noTextEdit="1"/>
              </p:cNvSpPr>
              <p:nvPr/>
            </p:nvSpPr>
            <p:spPr>
              <a:xfrm>
                <a:off x="3476194" y="4727278"/>
                <a:ext cx="7931611" cy="506870"/>
              </a:xfrm>
              <a:prstGeom prst="rect">
                <a:avLst/>
              </a:prstGeom>
              <a:blipFill>
                <a:blip r:embed="rId7"/>
                <a:stretch>
                  <a:fillRect l="-615" b="-3571"/>
                </a:stretch>
              </a:blipFill>
            </p:spPr>
            <p:txBody>
              <a:bodyPr/>
              <a:lstStyle/>
              <a:p>
                <a:r>
                  <a:rPr lang="en-US">
                    <a:noFill/>
                  </a:rPr>
                  <a:t> </a:t>
                </a:r>
              </a:p>
            </p:txBody>
          </p:sp>
        </mc:Fallback>
      </mc:AlternateContent>
      <p:sp>
        <p:nvSpPr>
          <p:cNvPr id="35" name="文字方塊 34">
            <a:extLst>
              <a:ext uri="{FF2B5EF4-FFF2-40B4-BE49-F238E27FC236}">
                <a16:creationId xmlns:a16="http://schemas.microsoft.com/office/drawing/2014/main" id="{35894A21-8C57-472F-B99C-CEFCC24C7386}"/>
              </a:ext>
            </a:extLst>
          </p:cNvPr>
          <p:cNvSpPr txBox="1"/>
          <p:nvPr/>
        </p:nvSpPr>
        <p:spPr>
          <a:xfrm>
            <a:off x="782267" y="4240676"/>
            <a:ext cx="274176" cy="276999"/>
          </a:xfrm>
          <a:prstGeom prst="rect">
            <a:avLst/>
          </a:prstGeom>
          <a:noFill/>
        </p:spPr>
        <p:txBody>
          <a:bodyPr wrap="square">
            <a:spAutoFit/>
          </a:bodyPr>
          <a:lstStyle/>
          <a:p>
            <a:r>
              <a:rPr lang="en-US" altLang="zh-TW" sz="1200" kern="0" dirty="0">
                <a:latin typeface="微軟正黑體" panose="020B0604030504040204" pitchFamily="34" charset="-120"/>
                <a:ea typeface="微軟正黑體" panose="020B0604030504040204" pitchFamily="34" charset="-120"/>
                <a:cs typeface="+mn-ea"/>
                <a:sym typeface="+mn-lt"/>
              </a:rPr>
              <a:t>0</a:t>
            </a:r>
            <a:endParaRPr lang="en-US" sz="1200" dirty="0"/>
          </a:p>
        </p:txBody>
      </p:sp>
      <p:sp>
        <p:nvSpPr>
          <p:cNvPr id="37" name="文字方塊 36">
            <a:extLst>
              <a:ext uri="{FF2B5EF4-FFF2-40B4-BE49-F238E27FC236}">
                <a16:creationId xmlns:a16="http://schemas.microsoft.com/office/drawing/2014/main" id="{2E345A56-38C2-4836-A6E9-1803D6408B0D}"/>
              </a:ext>
            </a:extLst>
          </p:cNvPr>
          <p:cNvSpPr txBox="1"/>
          <p:nvPr/>
        </p:nvSpPr>
        <p:spPr>
          <a:xfrm>
            <a:off x="2029556" y="4212269"/>
            <a:ext cx="749467" cy="369332"/>
          </a:xfrm>
          <a:prstGeom prst="rect">
            <a:avLst/>
          </a:prstGeom>
          <a:noFill/>
        </p:spPr>
        <p:txBody>
          <a:bodyPr wrap="square">
            <a:spAutoFit/>
          </a:bodyPr>
          <a:lstStyle/>
          <a:p>
            <a:r>
              <a:rPr lang="en-US" altLang="zh-TW" sz="1200" kern="0" dirty="0">
                <a:latin typeface="微軟正黑體" panose="020B0604030504040204" pitchFamily="34" charset="-120"/>
                <a:ea typeface="微軟正黑體" panose="020B0604030504040204" pitchFamily="34" charset="-120"/>
                <a:cs typeface="+mn-ea"/>
                <a:sym typeface="+mn-lt"/>
              </a:rPr>
              <a:t>0.4898</a:t>
            </a:r>
            <a:r>
              <a:rPr lang="en-US" altLang="zh-TW" sz="1800" kern="0" dirty="0">
                <a:latin typeface="微軟正黑體" panose="020B0604030504040204" pitchFamily="34" charset="-120"/>
                <a:ea typeface="微軟正黑體" panose="020B0604030504040204" pitchFamily="34" charset="-120"/>
                <a:cs typeface="+mn-ea"/>
                <a:sym typeface="+mn-lt"/>
              </a:rPr>
              <a:t> </a:t>
            </a:r>
            <a:endParaRPr lang="en-US" dirty="0"/>
          </a:p>
        </p:txBody>
      </p:sp>
      <p:sp>
        <p:nvSpPr>
          <p:cNvPr id="38" name="右大括弧 37">
            <a:extLst>
              <a:ext uri="{FF2B5EF4-FFF2-40B4-BE49-F238E27FC236}">
                <a16:creationId xmlns:a16="http://schemas.microsoft.com/office/drawing/2014/main" id="{E42F1C14-A865-487B-A6DA-2DBFDAD0112C}"/>
              </a:ext>
            </a:extLst>
          </p:cNvPr>
          <p:cNvSpPr/>
          <p:nvPr/>
        </p:nvSpPr>
        <p:spPr>
          <a:xfrm rot="5400000">
            <a:off x="1594549" y="3859571"/>
            <a:ext cx="277001" cy="1855432"/>
          </a:xfrm>
          <a:prstGeom prst="rightBrace">
            <a:avLst>
              <a:gd name="adj1" fmla="val 8333"/>
              <a:gd name="adj2" fmla="val 4937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文字方塊 38">
            <a:extLst>
              <a:ext uri="{FF2B5EF4-FFF2-40B4-BE49-F238E27FC236}">
                <a16:creationId xmlns:a16="http://schemas.microsoft.com/office/drawing/2014/main" id="{DD59B445-A2E0-44B0-ABE5-86F8AD657262}"/>
              </a:ext>
            </a:extLst>
          </p:cNvPr>
          <p:cNvSpPr txBox="1"/>
          <p:nvPr/>
        </p:nvSpPr>
        <p:spPr>
          <a:xfrm>
            <a:off x="1446363" y="4995176"/>
            <a:ext cx="749467" cy="369332"/>
          </a:xfrm>
          <a:prstGeom prst="rect">
            <a:avLst/>
          </a:prstGeom>
          <a:noFill/>
        </p:spPr>
        <p:txBody>
          <a:bodyPr wrap="square">
            <a:spAutoFit/>
          </a:bodyPr>
          <a:lstStyle/>
          <a:p>
            <a:r>
              <a:rPr lang="en-US" altLang="zh-TW" sz="1200" kern="0" dirty="0">
                <a:latin typeface="微軟正黑體" panose="020B0604030504040204" pitchFamily="34" charset="-120"/>
                <a:ea typeface="微軟正黑體" panose="020B0604030504040204" pitchFamily="34" charset="-120"/>
                <a:cs typeface="+mn-ea"/>
                <a:sym typeface="+mn-lt"/>
              </a:rPr>
              <a:t>0.3429</a:t>
            </a:r>
            <a:r>
              <a:rPr lang="en-US" altLang="zh-TW" sz="1800" kern="0" dirty="0">
                <a:latin typeface="微軟正黑體" panose="020B0604030504040204" pitchFamily="34" charset="-120"/>
                <a:ea typeface="微軟正黑體" panose="020B0604030504040204" pitchFamily="34" charset="-120"/>
                <a:cs typeface="+mn-ea"/>
                <a:sym typeface="+mn-lt"/>
              </a:rPr>
              <a:t> </a:t>
            </a:r>
            <a:endParaRPr lang="en-US" dirty="0"/>
          </a:p>
        </p:txBody>
      </p:sp>
    </p:spTree>
    <p:extLst>
      <p:ext uri="{BB962C8B-B14F-4D97-AF65-F5344CB8AC3E}">
        <p14:creationId xmlns:p14="http://schemas.microsoft.com/office/powerpoint/2010/main" val="2126349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3"/>
                </a:solidFill>
                <a:effectLst/>
              </a:rPr>
              <a:t>Decision Tree</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矩形 9">
            <a:extLst>
              <a:ext uri="{FF2B5EF4-FFF2-40B4-BE49-F238E27FC236}">
                <a16:creationId xmlns:a16="http://schemas.microsoft.com/office/drawing/2014/main" id="{E3373CF2-1132-4CCC-9036-6B35F5FCFD4E}"/>
              </a:ext>
            </a:extLst>
          </p:cNvPr>
          <p:cNvSpPr/>
          <p:nvPr/>
        </p:nvSpPr>
        <p:spPr>
          <a:xfrm>
            <a:off x="1410402" y="1069100"/>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600" dirty="0">
                <a:latin typeface="微软雅黑" panose="020B0503020204020204" pitchFamily="34" charset="-122"/>
                <a:ea typeface="微软雅黑" panose="020B0503020204020204" pitchFamily="34" charset="-122"/>
              </a:rPr>
              <a:t>Home Owner</a:t>
            </a:r>
            <a:endParaRPr lang="en-US" sz="16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5A326D3F-9B99-4646-940A-7E4AA01CCA7E}"/>
              </a:ext>
            </a:extLst>
          </p:cNvPr>
          <p:cNvSpPr/>
          <p:nvPr/>
        </p:nvSpPr>
        <p:spPr>
          <a:xfrm>
            <a:off x="1501976" y="2852495"/>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600" dirty="0">
                <a:latin typeface="微软雅黑" panose="020B0503020204020204" pitchFamily="34" charset="-122"/>
                <a:ea typeface="微软雅黑" panose="020B0503020204020204" pitchFamily="34" charset="-122"/>
              </a:rPr>
              <a:t>Marital Status</a:t>
            </a:r>
          </a:p>
        </p:txBody>
      </p:sp>
      <p:sp>
        <p:nvSpPr>
          <p:cNvPr id="19" name="矩形 18">
            <a:extLst>
              <a:ext uri="{FF2B5EF4-FFF2-40B4-BE49-F238E27FC236}">
                <a16:creationId xmlns:a16="http://schemas.microsoft.com/office/drawing/2014/main" id="{D4B40740-757E-4D84-9FB9-782FA0B9B30C}"/>
              </a:ext>
            </a:extLst>
          </p:cNvPr>
          <p:cNvSpPr/>
          <p:nvPr/>
        </p:nvSpPr>
        <p:spPr>
          <a:xfrm>
            <a:off x="1507811" y="4645309"/>
            <a:ext cx="1689675" cy="582570"/>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600" dirty="0">
                <a:latin typeface="微软雅黑" panose="020B0503020204020204" pitchFamily="34" charset="-122"/>
                <a:ea typeface="微软雅黑" panose="020B0503020204020204" pitchFamily="34" charset="-122"/>
              </a:rPr>
              <a:t>Annual Income</a:t>
            </a:r>
          </a:p>
        </p:txBody>
      </p:sp>
      <p:cxnSp>
        <p:nvCxnSpPr>
          <p:cNvPr id="20" name="直線單箭頭接點 19">
            <a:extLst>
              <a:ext uri="{FF2B5EF4-FFF2-40B4-BE49-F238E27FC236}">
                <a16:creationId xmlns:a16="http://schemas.microsoft.com/office/drawing/2014/main" id="{CAD09FC0-28CA-4290-BE77-1AF18587EE29}"/>
              </a:ext>
            </a:extLst>
          </p:cNvPr>
          <p:cNvCxnSpPr>
            <a:cxnSpLocks/>
            <a:stCxn id="10" idx="2"/>
          </p:cNvCxnSpPr>
          <p:nvPr/>
        </p:nvCxnSpPr>
        <p:spPr>
          <a:xfrm flipH="1">
            <a:off x="1809897" y="1651670"/>
            <a:ext cx="445343" cy="45639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1" name="直線單箭頭接點 20">
            <a:extLst>
              <a:ext uri="{FF2B5EF4-FFF2-40B4-BE49-F238E27FC236}">
                <a16:creationId xmlns:a16="http://schemas.microsoft.com/office/drawing/2014/main" id="{D05D3E24-DEAE-4870-A7BB-EC0704AEA507}"/>
              </a:ext>
            </a:extLst>
          </p:cNvPr>
          <p:cNvCxnSpPr>
            <a:cxnSpLocks/>
          </p:cNvCxnSpPr>
          <p:nvPr/>
        </p:nvCxnSpPr>
        <p:spPr>
          <a:xfrm flipH="1">
            <a:off x="1907306" y="3454533"/>
            <a:ext cx="445344"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2" name="直線單箭頭接點 21">
            <a:extLst>
              <a:ext uri="{FF2B5EF4-FFF2-40B4-BE49-F238E27FC236}">
                <a16:creationId xmlns:a16="http://schemas.microsoft.com/office/drawing/2014/main" id="{3AE2DB58-E0AC-4B4C-928B-7062683A212C}"/>
              </a:ext>
            </a:extLst>
          </p:cNvPr>
          <p:cNvCxnSpPr>
            <a:cxnSpLocks/>
          </p:cNvCxnSpPr>
          <p:nvPr/>
        </p:nvCxnSpPr>
        <p:spPr>
          <a:xfrm>
            <a:off x="2352649" y="3454533"/>
            <a:ext cx="380280"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3" name="直線單箭頭接點 22">
            <a:extLst>
              <a:ext uri="{FF2B5EF4-FFF2-40B4-BE49-F238E27FC236}">
                <a16:creationId xmlns:a16="http://schemas.microsoft.com/office/drawing/2014/main" id="{B3578C70-0436-43AE-B5DC-EF49C32951F3}"/>
              </a:ext>
            </a:extLst>
          </p:cNvPr>
          <p:cNvCxnSpPr>
            <a:cxnSpLocks/>
          </p:cNvCxnSpPr>
          <p:nvPr/>
        </p:nvCxnSpPr>
        <p:spPr>
          <a:xfrm flipH="1">
            <a:off x="1907306" y="5227879"/>
            <a:ext cx="445344"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4" name="直線單箭頭接點 23">
            <a:extLst>
              <a:ext uri="{FF2B5EF4-FFF2-40B4-BE49-F238E27FC236}">
                <a16:creationId xmlns:a16="http://schemas.microsoft.com/office/drawing/2014/main" id="{484C3DD9-D095-4346-BFC4-59852F36B0E4}"/>
              </a:ext>
            </a:extLst>
          </p:cNvPr>
          <p:cNvCxnSpPr>
            <a:cxnSpLocks/>
          </p:cNvCxnSpPr>
          <p:nvPr/>
        </p:nvCxnSpPr>
        <p:spPr>
          <a:xfrm>
            <a:off x="2352649" y="5227879"/>
            <a:ext cx="380280" cy="4610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5" name="文字方塊 24">
            <a:extLst>
              <a:ext uri="{FF2B5EF4-FFF2-40B4-BE49-F238E27FC236}">
                <a16:creationId xmlns:a16="http://schemas.microsoft.com/office/drawing/2014/main" id="{CE66A3B1-4D3F-4D53-AEE7-8A252F1A71B1}"/>
              </a:ext>
            </a:extLst>
          </p:cNvPr>
          <p:cNvSpPr txBox="1"/>
          <p:nvPr/>
        </p:nvSpPr>
        <p:spPr>
          <a:xfrm>
            <a:off x="1429617" y="1725370"/>
            <a:ext cx="43473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Yes</a:t>
            </a:r>
          </a:p>
        </p:txBody>
      </p:sp>
      <p:sp>
        <p:nvSpPr>
          <p:cNvPr id="26" name="文字方塊 25">
            <a:extLst>
              <a:ext uri="{FF2B5EF4-FFF2-40B4-BE49-F238E27FC236}">
                <a16:creationId xmlns:a16="http://schemas.microsoft.com/office/drawing/2014/main" id="{251954BF-095F-4295-9579-BF069721189D}"/>
              </a:ext>
            </a:extLst>
          </p:cNvPr>
          <p:cNvSpPr txBox="1"/>
          <p:nvPr/>
        </p:nvSpPr>
        <p:spPr>
          <a:xfrm>
            <a:off x="2542789" y="1749272"/>
            <a:ext cx="407484"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No</a:t>
            </a:r>
          </a:p>
        </p:txBody>
      </p:sp>
      <p:sp>
        <p:nvSpPr>
          <p:cNvPr id="27" name="文字方塊 26">
            <a:extLst>
              <a:ext uri="{FF2B5EF4-FFF2-40B4-BE49-F238E27FC236}">
                <a16:creationId xmlns:a16="http://schemas.microsoft.com/office/drawing/2014/main" id="{3A84F40D-F369-43E7-94A8-F7BAAC0AC779}"/>
              </a:ext>
            </a:extLst>
          </p:cNvPr>
          <p:cNvSpPr txBox="1"/>
          <p:nvPr/>
        </p:nvSpPr>
        <p:spPr>
          <a:xfrm>
            <a:off x="1537636" y="3476395"/>
            <a:ext cx="635110"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Single</a:t>
            </a:r>
          </a:p>
        </p:txBody>
      </p:sp>
      <p:sp>
        <p:nvSpPr>
          <p:cNvPr id="28" name="文字方塊 27">
            <a:extLst>
              <a:ext uri="{FF2B5EF4-FFF2-40B4-BE49-F238E27FC236}">
                <a16:creationId xmlns:a16="http://schemas.microsoft.com/office/drawing/2014/main" id="{286E756A-2731-4868-ACDA-CAEE4B7A9A7A}"/>
              </a:ext>
            </a:extLst>
          </p:cNvPr>
          <p:cNvSpPr txBox="1"/>
          <p:nvPr/>
        </p:nvSpPr>
        <p:spPr>
          <a:xfrm>
            <a:off x="2602388" y="3490926"/>
            <a:ext cx="764953"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Married</a:t>
            </a:r>
          </a:p>
        </p:txBody>
      </p:sp>
      <p:sp>
        <p:nvSpPr>
          <p:cNvPr id="29" name="矩形: 圓角 28">
            <a:extLst>
              <a:ext uri="{FF2B5EF4-FFF2-40B4-BE49-F238E27FC236}">
                <a16:creationId xmlns:a16="http://schemas.microsoft.com/office/drawing/2014/main" id="{EA69B561-0365-4D9A-ABD5-25138D1B2AE2}"/>
              </a:ext>
            </a:extLst>
          </p:cNvPr>
          <p:cNvSpPr/>
          <p:nvPr/>
        </p:nvSpPr>
        <p:spPr>
          <a:xfrm>
            <a:off x="1158179" y="2127534"/>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 </a:t>
            </a:r>
          </a:p>
          <a:p>
            <a:pPr algn="ctr">
              <a:lnSpc>
                <a:spcPct val="130000"/>
              </a:lnSpc>
            </a:pPr>
            <a:r>
              <a:rPr lang="en-US" altLang="zh-TW" sz="1200" b="1" dirty="0">
                <a:latin typeface="微软雅黑" panose="020B0503020204020204" pitchFamily="34" charset="-122"/>
                <a:ea typeface="微软雅黑" panose="020B0503020204020204" pitchFamily="34" charset="-122"/>
              </a:rPr>
              <a:t>No: 3</a:t>
            </a:r>
          </a:p>
        </p:txBody>
      </p:sp>
      <p:sp>
        <p:nvSpPr>
          <p:cNvPr id="30" name="矩形: 圓角 29">
            <a:extLst>
              <a:ext uri="{FF2B5EF4-FFF2-40B4-BE49-F238E27FC236}">
                <a16:creationId xmlns:a16="http://schemas.microsoft.com/office/drawing/2014/main" id="{1BF2CFF4-84A6-41C2-8F04-B77A8AD154CA}"/>
              </a:ext>
            </a:extLst>
          </p:cNvPr>
          <p:cNvSpPr/>
          <p:nvPr/>
        </p:nvSpPr>
        <p:spPr>
          <a:xfrm>
            <a:off x="2280328" y="2103943"/>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3 </a:t>
            </a:r>
          </a:p>
          <a:p>
            <a:pPr algn="ctr">
              <a:lnSpc>
                <a:spcPct val="130000"/>
              </a:lnSpc>
            </a:pPr>
            <a:r>
              <a:rPr lang="en-US" altLang="zh-TW" sz="1200" b="1" dirty="0">
                <a:latin typeface="微软雅黑" panose="020B0503020204020204" pitchFamily="34" charset="-122"/>
                <a:ea typeface="微软雅黑" panose="020B0503020204020204" pitchFamily="34" charset="-122"/>
              </a:rPr>
              <a:t>No: 4</a:t>
            </a:r>
            <a:endParaRPr lang="en-US" sz="1200" dirty="0">
              <a:latin typeface="微软雅黑" panose="020B0503020204020204" pitchFamily="34" charset="-122"/>
              <a:ea typeface="微软雅黑" panose="020B0503020204020204" pitchFamily="34" charset="-122"/>
            </a:endParaRPr>
          </a:p>
        </p:txBody>
      </p:sp>
      <p:sp>
        <p:nvSpPr>
          <p:cNvPr id="31" name="矩形: 圓角 30">
            <a:extLst>
              <a:ext uri="{FF2B5EF4-FFF2-40B4-BE49-F238E27FC236}">
                <a16:creationId xmlns:a16="http://schemas.microsoft.com/office/drawing/2014/main" id="{3F8F373E-6663-4448-818A-734D5F9BDEA7}"/>
              </a:ext>
            </a:extLst>
          </p:cNvPr>
          <p:cNvSpPr/>
          <p:nvPr/>
        </p:nvSpPr>
        <p:spPr>
          <a:xfrm>
            <a:off x="1285814" y="3923422"/>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2</a:t>
            </a:r>
          </a:p>
          <a:p>
            <a:pPr algn="ctr">
              <a:lnSpc>
                <a:spcPct val="130000"/>
              </a:lnSpc>
            </a:pPr>
            <a:r>
              <a:rPr lang="en-US" altLang="zh-TW" sz="1200" b="1" dirty="0">
                <a:latin typeface="微软雅黑" panose="020B0503020204020204" pitchFamily="34" charset="-122"/>
                <a:ea typeface="微软雅黑" panose="020B0503020204020204" pitchFamily="34" charset="-122"/>
              </a:rPr>
              <a:t>No: 2</a:t>
            </a:r>
          </a:p>
        </p:txBody>
      </p:sp>
      <p:sp>
        <p:nvSpPr>
          <p:cNvPr id="32" name="矩形: 圓角 31">
            <a:extLst>
              <a:ext uri="{FF2B5EF4-FFF2-40B4-BE49-F238E27FC236}">
                <a16:creationId xmlns:a16="http://schemas.microsoft.com/office/drawing/2014/main" id="{9B7F8FA1-3310-46FF-88C2-CCE8D0DCBE28}"/>
              </a:ext>
            </a:extLst>
          </p:cNvPr>
          <p:cNvSpPr/>
          <p:nvPr/>
        </p:nvSpPr>
        <p:spPr>
          <a:xfrm>
            <a:off x="2444223" y="3933706"/>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a:t>
            </a:r>
          </a:p>
          <a:p>
            <a:pPr algn="ctr">
              <a:lnSpc>
                <a:spcPct val="130000"/>
              </a:lnSpc>
            </a:pPr>
            <a:r>
              <a:rPr lang="en-US" altLang="zh-TW" sz="1200" b="1" dirty="0">
                <a:latin typeface="微软雅黑" panose="020B0503020204020204" pitchFamily="34" charset="-122"/>
                <a:ea typeface="微软雅黑" panose="020B0503020204020204" pitchFamily="34" charset="-122"/>
              </a:rPr>
              <a:t>No: 4</a:t>
            </a:r>
          </a:p>
        </p:txBody>
      </p:sp>
      <p:sp>
        <p:nvSpPr>
          <p:cNvPr id="33" name="矩形: 圓角 32">
            <a:extLst>
              <a:ext uri="{FF2B5EF4-FFF2-40B4-BE49-F238E27FC236}">
                <a16:creationId xmlns:a16="http://schemas.microsoft.com/office/drawing/2014/main" id="{50C19F59-B6BF-4270-BEE7-54F8247FA9D9}"/>
              </a:ext>
            </a:extLst>
          </p:cNvPr>
          <p:cNvSpPr/>
          <p:nvPr/>
        </p:nvSpPr>
        <p:spPr>
          <a:xfrm>
            <a:off x="966038" y="5521467"/>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0</a:t>
            </a:r>
          </a:p>
          <a:p>
            <a:pPr algn="ctr">
              <a:lnSpc>
                <a:spcPct val="130000"/>
              </a:lnSpc>
            </a:pPr>
            <a:r>
              <a:rPr lang="en-US" altLang="zh-TW" sz="1200" b="1" dirty="0">
                <a:latin typeface="微软雅黑" panose="020B0503020204020204" pitchFamily="34" charset="-122"/>
                <a:ea typeface="微软雅黑" panose="020B0503020204020204" pitchFamily="34" charset="-122"/>
              </a:rPr>
              <a:t>No:</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1</a:t>
            </a:r>
          </a:p>
        </p:txBody>
      </p:sp>
      <p:sp>
        <p:nvSpPr>
          <p:cNvPr id="34" name="矩形: 圓角 33">
            <a:extLst>
              <a:ext uri="{FF2B5EF4-FFF2-40B4-BE49-F238E27FC236}">
                <a16:creationId xmlns:a16="http://schemas.microsoft.com/office/drawing/2014/main" id="{F6EDEA8F-EA73-469F-892D-50B0EDD640DF}"/>
              </a:ext>
            </a:extLst>
          </p:cNvPr>
          <p:cNvSpPr/>
          <p:nvPr/>
        </p:nvSpPr>
        <p:spPr>
          <a:xfrm>
            <a:off x="2754677" y="5498894"/>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2 </a:t>
            </a:r>
          </a:p>
          <a:p>
            <a:pPr algn="ctr">
              <a:lnSpc>
                <a:spcPct val="130000"/>
              </a:lnSpc>
            </a:pPr>
            <a:r>
              <a:rPr lang="en-US" altLang="zh-TW" sz="1200" b="1" dirty="0">
                <a:latin typeface="微软雅黑" panose="020B0503020204020204" pitchFamily="34" charset="-122"/>
                <a:ea typeface="微软雅黑" panose="020B0503020204020204" pitchFamily="34" charset="-122"/>
              </a:rPr>
              <a:t>No:</a:t>
            </a:r>
            <a:r>
              <a:rPr lang="zh-TW" altLang="en-US" sz="1200" b="1" dirty="0">
                <a:latin typeface="微软雅黑" panose="020B0503020204020204" pitchFamily="34" charset="-122"/>
                <a:ea typeface="微软雅黑" panose="020B0503020204020204" pitchFamily="34" charset="-122"/>
              </a:rPr>
              <a:t> </a:t>
            </a:r>
            <a:r>
              <a:rPr lang="en-US" altLang="zh-TW" sz="1200" b="1" dirty="0">
                <a:latin typeface="微软雅黑" panose="020B0503020204020204" pitchFamily="34" charset="-122"/>
                <a:ea typeface="微软雅黑" panose="020B0503020204020204" pitchFamily="34" charset="-122"/>
              </a:rPr>
              <a:t>6</a:t>
            </a:r>
          </a:p>
        </p:txBody>
      </p:sp>
      <p:sp>
        <p:nvSpPr>
          <p:cNvPr id="35" name="文字方塊 34">
            <a:extLst>
              <a:ext uri="{FF2B5EF4-FFF2-40B4-BE49-F238E27FC236}">
                <a16:creationId xmlns:a16="http://schemas.microsoft.com/office/drawing/2014/main" id="{F4D27051-40D6-4AFC-8BAA-B03BB1175E48}"/>
              </a:ext>
            </a:extLst>
          </p:cNvPr>
          <p:cNvSpPr txBox="1"/>
          <p:nvPr/>
        </p:nvSpPr>
        <p:spPr>
          <a:xfrm>
            <a:off x="1429617" y="5245537"/>
            <a:ext cx="618845" cy="308995"/>
          </a:xfrm>
          <a:prstGeom prst="rect">
            <a:avLst/>
          </a:prstGeom>
          <a:noFill/>
        </p:spPr>
        <p:txBody>
          <a:bodyPr wrap="square">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&lt;60 K</a:t>
            </a:r>
          </a:p>
        </p:txBody>
      </p:sp>
      <p:sp>
        <p:nvSpPr>
          <p:cNvPr id="36" name="文字方塊 35">
            <a:extLst>
              <a:ext uri="{FF2B5EF4-FFF2-40B4-BE49-F238E27FC236}">
                <a16:creationId xmlns:a16="http://schemas.microsoft.com/office/drawing/2014/main" id="{A668A54E-8D2F-4D2F-A3FE-339489325158}"/>
              </a:ext>
            </a:extLst>
          </p:cNvPr>
          <p:cNvSpPr txBox="1"/>
          <p:nvPr/>
        </p:nvSpPr>
        <p:spPr>
          <a:xfrm>
            <a:off x="2560494" y="5254998"/>
            <a:ext cx="684615" cy="308995"/>
          </a:xfrm>
          <a:prstGeom prst="rect">
            <a:avLst/>
          </a:prstGeom>
          <a:noFill/>
        </p:spPr>
        <p:txBody>
          <a:bodyPr wrap="square">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&gt;60 K</a:t>
            </a:r>
          </a:p>
        </p:txBody>
      </p:sp>
      <p:cxnSp>
        <p:nvCxnSpPr>
          <p:cNvPr id="37" name="直線單箭頭接點 36">
            <a:extLst>
              <a:ext uri="{FF2B5EF4-FFF2-40B4-BE49-F238E27FC236}">
                <a16:creationId xmlns:a16="http://schemas.microsoft.com/office/drawing/2014/main" id="{EDC2E8CF-2883-4F98-B5FF-1231827EA59C}"/>
              </a:ext>
            </a:extLst>
          </p:cNvPr>
          <p:cNvCxnSpPr>
            <a:cxnSpLocks/>
            <a:stCxn id="18" idx="2"/>
          </p:cNvCxnSpPr>
          <p:nvPr/>
        </p:nvCxnSpPr>
        <p:spPr>
          <a:xfrm>
            <a:off x="2346814" y="3435065"/>
            <a:ext cx="1780155" cy="69752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8" name="文字方塊 37">
            <a:extLst>
              <a:ext uri="{FF2B5EF4-FFF2-40B4-BE49-F238E27FC236}">
                <a16:creationId xmlns:a16="http://schemas.microsoft.com/office/drawing/2014/main" id="{851C2FA8-CAD2-414C-982A-F6792C572E62}"/>
              </a:ext>
            </a:extLst>
          </p:cNvPr>
          <p:cNvSpPr txBox="1"/>
          <p:nvPr/>
        </p:nvSpPr>
        <p:spPr>
          <a:xfrm>
            <a:off x="3469516" y="3632758"/>
            <a:ext cx="822661" cy="308995"/>
          </a:xfrm>
          <a:prstGeom prst="rect">
            <a:avLst/>
          </a:prstGeom>
          <a:noFill/>
        </p:spPr>
        <p:txBody>
          <a:bodyPr wrap="none" rtlCol="0">
            <a:spAutoFit/>
          </a:bodyPr>
          <a:lstStyle/>
          <a:p>
            <a:pPr>
              <a:lnSpc>
                <a:spcPct val="130000"/>
              </a:lnSpc>
              <a:spcBef>
                <a:spcPts val="600"/>
              </a:spcBef>
            </a:pPr>
            <a:r>
              <a:rPr lang="en-US" sz="1200" kern="0" dirty="0">
                <a:latin typeface="微软雅黑" panose="020B0503020204020204" pitchFamily="34" charset="-122"/>
                <a:ea typeface="微软雅黑" panose="020B0503020204020204" pitchFamily="34" charset="-122"/>
                <a:cs typeface="+mn-ea"/>
                <a:sym typeface="+mn-lt"/>
              </a:rPr>
              <a:t>divorced</a:t>
            </a:r>
          </a:p>
        </p:txBody>
      </p:sp>
      <p:sp>
        <p:nvSpPr>
          <p:cNvPr id="39" name="矩形: 圓角 38">
            <a:extLst>
              <a:ext uri="{FF2B5EF4-FFF2-40B4-BE49-F238E27FC236}">
                <a16:creationId xmlns:a16="http://schemas.microsoft.com/office/drawing/2014/main" id="{513DE6C6-50D9-403D-9FBE-1A19F83D37A5}"/>
              </a:ext>
            </a:extLst>
          </p:cNvPr>
          <p:cNvSpPr/>
          <p:nvPr/>
        </p:nvSpPr>
        <p:spPr>
          <a:xfrm>
            <a:off x="4111606" y="3860455"/>
            <a:ext cx="917158" cy="5778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TW" sz="1200" b="1" dirty="0">
                <a:latin typeface="微软雅黑" panose="020B0503020204020204" pitchFamily="34" charset="-122"/>
                <a:ea typeface="微软雅黑" panose="020B0503020204020204" pitchFamily="34" charset="-122"/>
              </a:rPr>
              <a:t>Yes: 1 </a:t>
            </a:r>
          </a:p>
          <a:p>
            <a:pPr algn="ctr">
              <a:lnSpc>
                <a:spcPct val="130000"/>
              </a:lnSpc>
            </a:pPr>
            <a:r>
              <a:rPr lang="en-US" altLang="zh-TW" sz="1200" b="1" dirty="0">
                <a:latin typeface="微软雅黑" panose="020B0503020204020204" pitchFamily="34" charset="-122"/>
                <a:ea typeface="微软雅黑" panose="020B0503020204020204" pitchFamily="34" charset="-122"/>
              </a:rPr>
              <a:t>No: 1</a:t>
            </a:r>
          </a:p>
        </p:txBody>
      </p:sp>
      <p:sp>
        <p:nvSpPr>
          <p:cNvPr id="40" name="Line 29">
            <a:extLst>
              <a:ext uri="{FF2B5EF4-FFF2-40B4-BE49-F238E27FC236}">
                <a16:creationId xmlns:a16="http://schemas.microsoft.com/office/drawing/2014/main" id="{A6B016C4-7057-4AA5-A1DE-069986282B2A}"/>
              </a:ext>
            </a:extLst>
          </p:cNvPr>
          <p:cNvSpPr>
            <a:spLocks noChangeShapeType="1"/>
          </p:cNvSpPr>
          <p:nvPr/>
        </p:nvSpPr>
        <p:spPr bwMode="auto">
          <a:xfrm flipH="1" flipV="1">
            <a:off x="3100077" y="2435401"/>
            <a:ext cx="4312547" cy="3"/>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41" name="Line 29">
            <a:extLst>
              <a:ext uri="{FF2B5EF4-FFF2-40B4-BE49-F238E27FC236}">
                <a16:creationId xmlns:a16="http://schemas.microsoft.com/office/drawing/2014/main" id="{8FD1A79D-5CC4-40FA-9D70-2F9A098960BF}"/>
              </a:ext>
            </a:extLst>
          </p:cNvPr>
          <p:cNvSpPr>
            <a:spLocks noChangeShapeType="1"/>
          </p:cNvSpPr>
          <p:nvPr/>
        </p:nvSpPr>
        <p:spPr bwMode="auto">
          <a:xfrm flipH="1">
            <a:off x="5028764" y="4132590"/>
            <a:ext cx="2383860" cy="0"/>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42" name="Line 29">
            <a:extLst>
              <a:ext uri="{FF2B5EF4-FFF2-40B4-BE49-F238E27FC236}">
                <a16:creationId xmlns:a16="http://schemas.microsoft.com/office/drawing/2014/main" id="{669FB0B9-DCB9-45A4-AE56-DF819CED60FE}"/>
              </a:ext>
            </a:extLst>
          </p:cNvPr>
          <p:cNvSpPr>
            <a:spLocks noChangeShapeType="1"/>
          </p:cNvSpPr>
          <p:nvPr/>
        </p:nvSpPr>
        <p:spPr bwMode="auto">
          <a:xfrm flipH="1" flipV="1">
            <a:off x="3671834" y="5785315"/>
            <a:ext cx="3740789" cy="19259"/>
          </a:xfrm>
          <a:prstGeom prst="line">
            <a:avLst/>
          </a:prstGeom>
          <a:noFill/>
          <a:ln w="25400">
            <a:solidFill>
              <a:srgbClr val="FF0000"/>
            </a:solidFill>
            <a:prstDash val="dash"/>
            <a:round/>
            <a:headEnd type="triangle" w="lg" len="lg"/>
            <a:tailEnd/>
          </a:ln>
          <a:extLst>
            <a:ext uri="{909E8E84-426E-40DD-AFC4-6F175D3DCCD1}">
              <a14:hiddenFill xmlns:a14="http://schemas.microsoft.com/office/drawing/2010/main">
                <a:noFill/>
              </a14:hiddenFill>
            </a:ext>
          </a:extLst>
        </p:spPr>
        <p:txBody>
          <a:bodyPr wrap="none" anchor="ctr"/>
          <a:lstStyle/>
          <a:p>
            <a:endParaRPr lang="zh-TW" altLang="en-US" dirty="0"/>
          </a:p>
        </p:txBody>
      </p:sp>
      <p:sp>
        <p:nvSpPr>
          <p:cNvPr id="43" name="文字方塊 42">
            <a:extLst>
              <a:ext uri="{FF2B5EF4-FFF2-40B4-BE49-F238E27FC236}">
                <a16:creationId xmlns:a16="http://schemas.microsoft.com/office/drawing/2014/main" id="{F0DA32DE-FDC9-4E4E-BC0B-1036BF97CC8C}"/>
              </a:ext>
            </a:extLst>
          </p:cNvPr>
          <p:cNvSpPr txBox="1"/>
          <p:nvPr/>
        </p:nvSpPr>
        <p:spPr>
          <a:xfrm>
            <a:off x="7539361" y="2250738"/>
            <a:ext cx="917158" cy="369332"/>
          </a:xfrm>
          <a:prstGeom prst="rect">
            <a:avLst/>
          </a:prstGeom>
          <a:noFill/>
        </p:spPr>
        <p:txBody>
          <a:bodyPr wrap="square">
            <a:spAutoFit/>
          </a:bodyPr>
          <a:lstStyle/>
          <a:p>
            <a:r>
              <a:rPr lang="en-US" altLang="zh-TW" kern="0" dirty="0">
                <a:latin typeface="微軟正黑體" panose="020B0604030504040204" pitchFamily="34" charset="-120"/>
                <a:ea typeface="微軟正黑體" panose="020B0604030504040204" pitchFamily="34" charset="-120"/>
                <a:cs typeface="+mn-ea"/>
                <a:sym typeface="+mn-lt"/>
              </a:rPr>
              <a:t>0.3429</a:t>
            </a:r>
            <a:endParaRPr lang="en-US" dirty="0"/>
          </a:p>
        </p:txBody>
      </p:sp>
      <p:sp>
        <p:nvSpPr>
          <p:cNvPr id="44" name="文字方塊 43">
            <a:extLst>
              <a:ext uri="{FF2B5EF4-FFF2-40B4-BE49-F238E27FC236}">
                <a16:creationId xmlns:a16="http://schemas.microsoft.com/office/drawing/2014/main" id="{F22B2E7C-3050-4E6B-B38F-B045CF7C51A3}"/>
              </a:ext>
            </a:extLst>
          </p:cNvPr>
          <p:cNvSpPr txBox="1"/>
          <p:nvPr/>
        </p:nvSpPr>
        <p:spPr>
          <a:xfrm>
            <a:off x="7539361" y="3941753"/>
            <a:ext cx="917158" cy="369332"/>
          </a:xfrm>
          <a:prstGeom prst="rect">
            <a:avLst/>
          </a:prstGeom>
          <a:noFill/>
        </p:spPr>
        <p:txBody>
          <a:bodyPr wrap="square">
            <a:spAutoFit/>
          </a:bodyPr>
          <a:lstStyle/>
          <a:p>
            <a:r>
              <a:rPr lang="en-US" altLang="zh-TW" kern="0" dirty="0">
                <a:latin typeface="微軟正黑體" panose="020B0604030504040204" pitchFamily="34" charset="-120"/>
                <a:ea typeface="微軟正黑體" panose="020B0604030504040204" pitchFamily="34" charset="-120"/>
                <a:cs typeface="+mn-ea"/>
                <a:sym typeface="+mn-lt"/>
              </a:rPr>
              <a:t>0.3</a:t>
            </a:r>
            <a:endParaRPr lang="en-US" dirty="0"/>
          </a:p>
        </p:txBody>
      </p:sp>
      <p:sp>
        <p:nvSpPr>
          <p:cNvPr id="45" name="文字方塊 44">
            <a:extLst>
              <a:ext uri="{FF2B5EF4-FFF2-40B4-BE49-F238E27FC236}">
                <a16:creationId xmlns:a16="http://schemas.microsoft.com/office/drawing/2014/main" id="{CA93BD7D-DC2B-43DD-839A-D7557720A11B}"/>
              </a:ext>
            </a:extLst>
          </p:cNvPr>
          <p:cNvSpPr txBox="1"/>
          <p:nvPr/>
        </p:nvSpPr>
        <p:spPr>
          <a:xfrm>
            <a:off x="7539361" y="5610278"/>
            <a:ext cx="917158" cy="369332"/>
          </a:xfrm>
          <a:prstGeom prst="rect">
            <a:avLst/>
          </a:prstGeom>
          <a:noFill/>
        </p:spPr>
        <p:txBody>
          <a:bodyPr wrap="square">
            <a:spAutoFit/>
          </a:bodyPr>
          <a:lstStyle/>
          <a:p>
            <a:r>
              <a:rPr lang="en-US" altLang="zh-TW" kern="0" dirty="0">
                <a:latin typeface="微軟正黑體" panose="020B0604030504040204" pitchFamily="34" charset="-120"/>
                <a:ea typeface="微軟正黑體" panose="020B0604030504040204" pitchFamily="34" charset="-120"/>
                <a:cs typeface="+mn-ea"/>
                <a:sym typeface="+mn-lt"/>
              </a:rPr>
              <a:t>0.3333</a:t>
            </a:r>
            <a:endParaRPr lang="en-US" dirty="0"/>
          </a:p>
        </p:txBody>
      </p:sp>
      <p:cxnSp>
        <p:nvCxnSpPr>
          <p:cNvPr id="46" name="直線單箭頭接點 45">
            <a:extLst>
              <a:ext uri="{FF2B5EF4-FFF2-40B4-BE49-F238E27FC236}">
                <a16:creationId xmlns:a16="http://schemas.microsoft.com/office/drawing/2014/main" id="{E3B497E7-BC94-4D1A-BC78-AD025DB42A7E}"/>
              </a:ext>
            </a:extLst>
          </p:cNvPr>
          <p:cNvCxnSpPr>
            <a:cxnSpLocks/>
            <a:stCxn id="10" idx="2"/>
            <a:endCxn id="30" idx="0"/>
          </p:cNvCxnSpPr>
          <p:nvPr/>
        </p:nvCxnSpPr>
        <p:spPr>
          <a:xfrm>
            <a:off x="2255240" y="1651670"/>
            <a:ext cx="483667" cy="45227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7" name="文字方塊 46">
            <a:extLst>
              <a:ext uri="{FF2B5EF4-FFF2-40B4-BE49-F238E27FC236}">
                <a16:creationId xmlns:a16="http://schemas.microsoft.com/office/drawing/2014/main" id="{581EE738-A795-422A-9CA7-058DE001C2C3}"/>
              </a:ext>
            </a:extLst>
          </p:cNvPr>
          <p:cNvSpPr txBox="1"/>
          <p:nvPr/>
        </p:nvSpPr>
        <p:spPr>
          <a:xfrm>
            <a:off x="6806010" y="1725370"/>
            <a:ext cx="2383860" cy="369332"/>
          </a:xfrm>
          <a:prstGeom prst="rect">
            <a:avLst/>
          </a:prstGeom>
          <a:noFill/>
        </p:spPr>
        <p:txBody>
          <a:bodyPr wrap="square">
            <a:spAutoFit/>
          </a:bodyPr>
          <a:lstStyle/>
          <a:p>
            <a:r>
              <a:rPr lang="en-US" altLang="zh-TW" kern="0" dirty="0">
                <a:latin typeface="微軟正黑體" panose="020B0604030504040204" pitchFamily="34" charset="-120"/>
                <a:ea typeface="微軟正黑體" panose="020B0604030504040204" pitchFamily="34" charset="-120"/>
                <a:cs typeface="+mn-ea"/>
                <a:sym typeface="+mn-lt"/>
              </a:rPr>
              <a:t>Total Gini-impurity</a:t>
            </a:r>
            <a:endParaRPr lang="en-US" dirty="0"/>
          </a:p>
        </p:txBody>
      </p:sp>
      <p:sp>
        <p:nvSpPr>
          <p:cNvPr id="9" name="文字方塊 8">
            <a:extLst>
              <a:ext uri="{FF2B5EF4-FFF2-40B4-BE49-F238E27FC236}">
                <a16:creationId xmlns:a16="http://schemas.microsoft.com/office/drawing/2014/main" id="{69708374-8294-4C2A-99F0-B83DB20DFC5D}"/>
              </a:ext>
            </a:extLst>
          </p:cNvPr>
          <p:cNvSpPr txBox="1"/>
          <p:nvPr/>
        </p:nvSpPr>
        <p:spPr>
          <a:xfrm>
            <a:off x="8143070" y="3815757"/>
            <a:ext cx="880371" cy="495328"/>
          </a:xfrm>
          <a:prstGeom prst="rect">
            <a:avLst/>
          </a:prstGeom>
          <a:noFill/>
        </p:spPr>
        <p:txBody>
          <a:bodyPr wrap="square" rtlCol="0">
            <a:spAutoFit/>
          </a:bodyPr>
          <a:lstStyle/>
          <a:p>
            <a:pPr>
              <a:lnSpc>
                <a:spcPct val="130000"/>
              </a:lnSpc>
              <a:spcBef>
                <a:spcPts val="600"/>
              </a:spcBef>
            </a:pPr>
            <a:r>
              <a:rPr lang="zh-TW" altLang="en-US" sz="2200" kern="0" dirty="0">
                <a:latin typeface="軟正黑體"/>
                <a:ea typeface="微软雅黑" panose="020B0503020204020204" pitchFamily="34" charset="-122"/>
                <a:cs typeface="+mn-ea"/>
                <a:sym typeface="+mn-lt"/>
              </a:rPr>
              <a:t>最小</a:t>
            </a:r>
            <a:endParaRPr lang="en-US" sz="2200" kern="0" dirty="0">
              <a:latin typeface="軟正黑體"/>
              <a:ea typeface="微软雅黑" panose="020B0503020204020204" pitchFamily="34" charset="-122"/>
              <a:cs typeface="+mn-ea"/>
              <a:sym typeface="+mn-lt"/>
            </a:endParaRPr>
          </a:p>
        </p:txBody>
      </p:sp>
    </p:spTree>
    <p:extLst>
      <p:ext uri="{BB962C8B-B14F-4D97-AF65-F5344CB8AC3E}">
        <p14:creationId xmlns:p14="http://schemas.microsoft.com/office/powerpoint/2010/main" val="1638642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Decision Tree</a:t>
            </a:r>
            <a:r>
              <a:rPr kumimoji="1" lang="zh-TW" altLang="en-US" sz="5400" dirty="0">
                <a:solidFill>
                  <a:schemeClr val="accent3"/>
                </a:solidFill>
                <a:effectLst/>
              </a:rPr>
              <a:t>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1" name="文字方塊 20">
            <a:extLst>
              <a:ext uri="{FF2B5EF4-FFF2-40B4-BE49-F238E27FC236}">
                <a16:creationId xmlns:a16="http://schemas.microsoft.com/office/drawing/2014/main" id="{538BCEF9-719F-44F1-ABD9-EC162B13A442}"/>
              </a:ext>
            </a:extLst>
          </p:cNvPr>
          <p:cNvSpPr txBox="1"/>
          <p:nvPr/>
        </p:nvSpPr>
        <p:spPr>
          <a:xfrm>
            <a:off x="966038" y="1346572"/>
            <a:ext cx="10581194" cy="4708981"/>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優點：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好理解、解釋。</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可以同時處理類別型和數值型的變數。</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能夠處理不相關的特徵。</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可以可視化分析，容易提取出規則。</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訓練時間短，可以很容易 </a:t>
            </a:r>
            <a:r>
              <a:rPr lang="en-US" altLang="zh-TW" sz="2800" dirty="0">
                <a:latin typeface="微軟正黑體" panose="020B0604030504040204" pitchFamily="34" charset="-120"/>
                <a:ea typeface="微軟正黑體" panose="020B0604030504040204" pitchFamily="34" charset="-120"/>
              </a:rPr>
              <a:t>fit </a:t>
            </a:r>
            <a:r>
              <a:rPr lang="zh-TW" altLang="en-US" sz="2800" dirty="0">
                <a:latin typeface="微軟正黑體" panose="020B0604030504040204" pitchFamily="34" charset="-120"/>
                <a:ea typeface="微軟正黑體" panose="020B0604030504040204" pitchFamily="34" charset="-120"/>
              </a:rPr>
              <a:t>資料的 </a:t>
            </a:r>
            <a:r>
              <a:rPr lang="en-US" altLang="zh-TW" sz="2800" dirty="0">
                <a:latin typeface="微軟正黑體" panose="020B0604030504040204" pitchFamily="34" charset="-120"/>
                <a:ea typeface="微軟正黑體" panose="020B0604030504040204" pitchFamily="34" charset="-120"/>
              </a:rPr>
              <a:t>pattern</a:t>
            </a:r>
            <a:r>
              <a:rPr lang="zh-TW" altLang="en-US" sz="2800" dirty="0">
                <a:latin typeface="微軟正黑體" panose="020B0604030504040204" pitchFamily="34" charset="-120"/>
                <a:ea typeface="微軟正黑體" panose="020B0604030504040204" pitchFamily="34" charset="-120"/>
              </a:rPr>
              <a:t>。</a:t>
            </a:r>
          </a:p>
          <a:p>
            <a:pPr marL="514350" indent="-514350">
              <a:lnSpc>
                <a:spcPct val="150000"/>
              </a:lnSpc>
              <a:buFont typeface="+mj-lt"/>
              <a:buAutoNum type="arabicPeriod"/>
            </a:pP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454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rPr>
              <a:t>Reinforcement Learning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9" name="Picture 2">
            <a:extLst>
              <a:ext uri="{FF2B5EF4-FFF2-40B4-BE49-F238E27FC236}">
                <a16:creationId xmlns:a16="http://schemas.microsoft.com/office/drawing/2014/main" id="{09B21480-2F5B-4582-910A-48C50BBFC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688" y="1550745"/>
            <a:ext cx="9490947" cy="477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7821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126434" y="332702"/>
            <a:ext cx="10515599" cy="652366"/>
          </a:xfrm>
        </p:spPr>
        <p:txBody>
          <a:bodyPr/>
          <a:lstStyle/>
          <a:p>
            <a:pPr algn="ctr"/>
            <a:r>
              <a:rPr kumimoji="1" lang="en-US" altLang="zh-TW" sz="5400" dirty="0">
                <a:solidFill>
                  <a:schemeClr val="accent3"/>
                </a:solidFill>
                <a:effectLst/>
              </a:rPr>
              <a:t>Decision Tree</a:t>
            </a:r>
            <a:r>
              <a:rPr kumimoji="1" lang="zh-TW" altLang="en-US" sz="5400" dirty="0">
                <a:solidFill>
                  <a:schemeClr val="accent3"/>
                </a:solidFill>
                <a:effectLst/>
              </a:rPr>
              <a:t>優缺點</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1" name="文字方塊 20">
            <a:extLst>
              <a:ext uri="{FF2B5EF4-FFF2-40B4-BE49-F238E27FC236}">
                <a16:creationId xmlns:a16="http://schemas.microsoft.com/office/drawing/2014/main" id="{538BCEF9-719F-44F1-ABD9-EC162B13A442}"/>
              </a:ext>
            </a:extLst>
          </p:cNvPr>
          <p:cNvSpPr txBox="1"/>
          <p:nvPr/>
        </p:nvSpPr>
        <p:spPr>
          <a:xfrm>
            <a:off x="966038" y="1346572"/>
            <a:ext cx="11089838" cy="2044534"/>
          </a:xfrm>
          <a:prstGeom prst="rect">
            <a:avLst/>
          </a:prstGeom>
          <a:noFill/>
        </p:spPr>
        <p:txBody>
          <a:bodyPr wrap="square" rtlCol="0">
            <a:sp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缺點：</a:t>
            </a: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因為訓練能力很好，容易發生 </a:t>
            </a:r>
            <a:r>
              <a:rPr lang="en-US" altLang="zh-TW" sz="2800" dirty="0">
                <a:latin typeface="微軟正黑體" panose="020B0604030504040204" pitchFamily="34" charset="-120"/>
                <a:ea typeface="微軟正黑體" panose="020B0604030504040204" pitchFamily="34" charset="-120"/>
              </a:rPr>
              <a:t>overfitting</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可透過隨機森林降低</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eriod"/>
            </a:pPr>
            <a:r>
              <a:rPr lang="zh-TW" altLang="en-US" sz="2800" dirty="0">
                <a:latin typeface="微軟正黑體" panose="020B0604030504040204" pitchFamily="34" charset="-120"/>
                <a:ea typeface="微軟正黑體" panose="020B0604030504040204" pitchFamily="34" charset="-120"/>
              </a:rPr>
              <a:t>不穩定，資料有一點變動，樹的結構就有可能劇變。</a:t>
            </a:r>
          </a:p>
        </p:txBody>
      </p:sp>
    </p:spTree>
    <p:extLst>
      <p:ext uri="{BB962C8B-B14F-4D97-AF65-F5344CB8AC3E}">
        <p14:creationId xmlns:p14="http://schemas.microsoft.com/office/powerpoint/2010/main" val="1490109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5392838" y="2005876"/>
            <a:ext cx="6798284" cy="3844213"/>
          </a:xfrm>
        </p:spPr>
        <p:txBody>
          <a:bodyPr/>
          <a:lstStyle/>
          <a:p>
            <a:pPr algn="just"/>
            <a:r>
              <a:rPr kumimoji="1" lang="en-US" altLang="zh-TW" sz="8800" dirty="0"/>
              <a:t>Model Evaluation</a:t>
            </a:r>
          </a:p>
        </p:txBody>
      </p:sp>
    </p:spTree>
    <p:extLst>
      <p:ext uri="{BB962C8B-B14F-4D97-AF65-F5344CB8AC3E}">
        <p14:creationId xmlns:p14="http://schemas.microsoft.com/office/powerpoint/2010/main" val="18644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966038" y="416734"/>
            <a:ext cx="10515599" cy="652366"/>
          </a:xfrm>
        </p:spPr>
        <p:txBody>
          <a:bodyPr/>
          <a:lstStyle/>
          <a:p>
            <a:pPr algn="ctr"/>
            <a:r>
              <a:rPr kumimoji="1" lang="en-US" altLang="zh-TW" sz="5400" dirty="0">
                <a:effectLst/>
              </a:rPr>
              <a:t>Machine Learning process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Picture 2">
            <a:extLst>
              <a:ext uri="{FF2B5EF4-FFF2-40B4-BE49-F238E27FC236}">
                <a16:creationId xmlns:a16="http://schemas.microsoft.com/office/drawing/2014/main" id="{654A6996-BE2B-43E6-B0B0-CBE46F001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946" y="1299024"/>
            <a:ext cx="9897781" cy="507212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B163650E-AF1F-4888-97A0-401DB1279489}"/>
              </a:ext>
            </a:extLst>
          </p:cNvPr>
          <p:cNvSpPr txBox="1"/>
          <p:nvPr/>
        </p:nvSpPr>
        <p:spPr>
          <a:xfrm>
            <a:off x="5273335" y="1811045"/>
            <a:ext cx="1260629" cy="624723"/>
          </a:xfrm>
          <a:prstGeom prst="rect">
            <a:avLst/>
          </a:prstGeom>
          <a:noFill/>
        </p:spPr>
        <p:txBody>
          <a:bodyPr wrap="square" rtlCol="0">
            <a:spAutoFit/>
          </a:bodyPr>
          <a:lstStyle/>
          <a:p>
            <a:pPr>
              <a:lnSpc>
                <a:spcPct val="130000"/>
              </a:lnSpc>
              <a:spcBef>
                <a:spcPts val="600"/>
              </a:spcBef>
            </a:pPr>
            <a:r>
              <a:rPr lang="en-US" altLang="zh-TW" sz="1200" kern="0" dirty="0">
                <a:latin typeface="微軟正黑體" panose="020B0604030504040204" pitchFamily="34" charset="-120"/>
                <a:ea typeface="微軟正黑體" panose="020B0604030504040204" pitchFamily="34" charset="-120"/>
                <a:cs typeface="+mn-ea"/>
                <a:sym typeface="+mn-lt"/>
              </a:rPr>
              <a:t>Training Data</a:t>
            </a:r>
          </a:p>
          <a:p>
            <a:pPr>
              <a:lnSpc>
                <a:spcPct val="130000"/>
              </a:lnSpc>
              <a:spcBef>
                <a:spcPts val="600"/>
              </a:spcBef>
            </a:pPr>
            <a:r>
              <a:rPr lang="en-US" sz="1200" kern="0" dirty="0">
                <a:latin typeface="微軟正黑體" panose="020B0604030504040204" pitchFamily="34" charset="-120"/>
                <a:ea typeface="微軟正黑體" panose="020B0604030504040204" pitchFamily="34" charset="-120"/>
                <a:cs typeface="+mn-ea"/>
                <a:sym typeface="+mn-lt"/>
              </a:rPr>
              <a:t>Testing Data</a:t>
            </a:r>
          </a:p>
        </p:txBody>
      </p:sp>
    </p:spTree>
    <p:extLst>
      <p:ext uri="{BB962C8B-B14F-4D97-AF65-F5344CB8AC3E}">
        <p14:creationId xmlns:p14="http://schemas.microsoft.com/office/powerpoint/2010/main" val="308454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21" name="表格 20"/>
          <p:cNvGraphicFramePr>
            <a:graphicFrameLocks noGrp="1"/>
          </p:cNvGraphicFramePr>
          <p:nvPr/>
        </p:nvGraphicFramePr>
        <p:xfrm>
          <a:off x="1405049" y="2137381"/>
          <a:ext cx="6859721" cy="2770360"/>
        </p:xfrm>
        <a:graphic>
          <a:graphicData uri="http://schemas.openxmlformats.org/drawingml/2006/table">
            <a:tbl>
              <a:tblPr firstRow="1" firstCol="1" bandRow="1">
                <a:tableStyleId>{5C22544A-7EE6-4342-B048-85BDC9FD1C3A}</a:tableStyleId>
              </a:tblPr>
              <a:tblGrid>
                <a:gridCol w="1531318">
                  <a:extLst>
                    <a:ext uri="{9D8B030D-6E8A-4147-A177-3AD203B41FA5}">
                      <a16:colId xmlns:a16="http://schemas.microsoft.com/office/drawing/2014/main" val="3557496297"/>
                    </a:ext>
                  </a:extLst>
                </a:gridCol>
                <a:gridCol w="1520304">
                  <a:extLst>
                    <a:ext uri="{9D8B030D-6E8A-4147-A177-3AD203B41FA5}">
                      <a16:colId xmlns:a16="http://schemas.microsoft.com/office/drawing/2014/main" val="1233436358"/>
                    </a:ext>
                  </a:extLst>
                </a:gridCol>
                <a:gridCol w="1949952">
                  <a:extLst>
                    <a:ext uri="{9D8B030D-6E8A-4147-A177-3AD203B41FA5}">
                      <a16:colId xmlns:a16="http://schemas.microsoft.com/office/drawing/2014/main" val="334138183"/>
                    </a:ext>
                  </a:extLst>
                </a:gridCol>
                <a:gridCol w="1858147">
                  <a:extLst>
                    <a:ext uri="{9D8B030D-6E8A-4147-A177-3AD203B41FA5}">
                      <a16:colId xmlns:a16="http://schemas.microsoft.com/office/drawing/2014/main" val="999958957"/>
                    </a:ext>
                  </a:extLst>
                </a:gridCol>
              </a:tblGrid>
              <a:tr h="692590">
                <a:tc rowSpan="2" gridSpan="2">
                  <a:txBody>
                    <a:bodyPr/>
                    <a:lstStyle/>
                    <a:p>
                      <a:pPr algn="ctr">
                        <a:lnSpc>
                          <a:spcPct val="100000"/>
                        </a:lnSpc>
                        <a:spcAft>
                          <a:spcPts val="0"/>
                        </a:spcAft>
                      </a:pPr>
                      <a:r>
                        <a:rPr lang="en-GB" sz="2100" dirty="0">
                          <a:effectLst/>
                        </a:rPr>
                        <a:t>Confusion Matrix</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rowSpan="2" hMerge="1">
                  <a:txBody>
                    <a:bodyPr/>
                    <a:lstStyle/>
                    <a:p>
                      <a:endParaRPr lang="zh-TW" altLang="en-US"/>
                    </a:p>
                  </a:txBody>
                  <a:tcPr/>
                </a:tc>
                <a:tc gridSpan="2">
                  <a:txBody>
                    <a:bodyPr/>
                    <a:lstStyle/>
                    <a:p>
                      <a:pPr algn="ctr">
                        <a:lnSpc>
                          <a:spcPct val="100000"/>
                        </a:lnSpc>
                        <a:spcAft>
                          <a:spcPts val="0"/>
                        </a:spcAft>
                      </a:pPr>
                      <a:r>
                        <a:rPr lang="en-GB" sz="2100" dirty="0">
                          <a:effectLst/>
                        </a:rPr>
                        <a:t>True Answers</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hMerge="1">
                  <a:txBody>
                    <a:bodyPr/>
                    <a:lstStyle/>
                    <a:p>
                      <a:endParaRPr lang="zh-TW" altLang="en-US"/>
                    </a:p>
                  </a:txBody>
                  <a:tcPr/>
                </a:tc>
                <a:extLst>
                  <a:ext uri="{0D108BD9-81ED-4DB2-BD59-A6C34878D82A}">
                    <a16:rowId xmlns:a16="http://schemas.microsoft.com/office/drawing/2014/main" val="3453785790"/>
                  </a:ext>
                </a:extLst>
              </a:tr>
              <a:tr h="692590">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spcAft>
                          <a:spcPts val="0"/>
                        </a:spcAft>
                      </a:pPr>
                      <a:r>
                        <a:rPr lang="en-GB" sz="2100" dirty="0">
                          <a:effectLst/>
                        </a:rPr>
                        <a:t>Positive</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Negative</a:t>
                      </a:r>
                      <a:endParaRPr lang="zh-TW" sz="2100" dirty="0">
                        <a:effectLst/>
                        <a:latin typeface="Times New Roman" panose="02020603050405020304" pitchFamily="18" charset="0"/>
                        <a:ea typeface="SimSun" panose="02010600030101010101" pitchFamily="2" charset="-122"/>
                      </a:endParaRPr>
                    </a:p>
                  </a:txBody>
                  <a:tcPr marL="51548" marR="51548" marT="0" marB="0" anchor="ctr"/>
                </a:tc>
                <a:extLst>
                  <a:ext uri="{0D108BD9-81ED-4DB2-BD59-A6C34878D82A}">
                    <a16:rowId xmlns:a16="http://schemas.microsoft.com/office/drawing/2014/main" val="650453707"/>
                  </a:ext>
                </a:extLst>
              </a:tr>
              <a:tr h="692590">
                <a:tc rowSpan="2">
                  <a:txBody>
                    <a:bodyPr/>
                    <a:lstStyle/>
                    <a:p>
                      <a:pPr algn="ctr">
                        <a:lnSpc>
                          <a:spcPct val="100000"/>
                        </a:lnSpc>
                        <a:spcAft>
                          <a:spcPts val="0"/>
                        </a:spcAft>
                      </a:pPr>
                      <a:r>
                        <a:rPr lang="en-US" sz="2100" dirty="0">
                          <a:effectLst/>
                        </a:rPr>
                        <a:t>Prediction</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Positive</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TP </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FP</a:t>
                      </a:r>
                      <a:endParaRPr lang="zh-TW" sz="2100" dirty="0">
                        <a:effectLst/>
                        <a:latin typeface="Times New Roman" panose="02020603050405020304" pitchFamily="18" charset="0"/>
                        <a:ea typeface="SimSun" panose="02010600030101010101" pitchFamily="2" charset="-122"/>
                      </a:endParaRPr>
                    </a:p>
                  </a:txBody>
                  <a:tcPr marL="51548" marR="51548" marT="0" marB="0" anchor="ctr"/>
                </a:tc>
                <a:extLst>
                  <a:ext uri="{0D108BD9-81ED-4DB2-BD59-A6C34878D82A}">
                    <a16:rowId xmlns:a16="http://schemas.microsoft.com/office/drawing/2014/main" val="1462110620"/>
                  </a:ext>
                </a:extLst>
              </a:tr>
              <a:tr h="692590">
                <a:tc vMerge="1">
                  <a:txBody>
                    <a:bodyPr/>
                    <a:lstStyle/>
                    <a:p>
                      <a:endParaRPr lang="zh-TW" altLang="en-US"/>
                    </a:p>
                  </a:txBody>
                  <a:tcPr/>
                </a:tc>
                <a:tc>
                  <a:txBody>
                    <a:bodyPr/>
                    <a:lstStyle/>
                    <a:p>
                      <a:pPr algn="ctr">
                        <a:lnSpc>
                          <a:spcPct val="100000"/>
                        </a:lnSpc>
                        <a:spcAft>
                          <a:spcPts val="0"/>
                        </a:spcAft>
                      </a:pPr>
                      <a:r>
                        <a:rPr lang="en-GB" sz="2100">
                          <a:effectLst/>
                        </a:rPr>
                        <a:t>Negative</a:t>
                      </a:r>
                      <a:endParaRPr lang="zh-TW" sz="210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FN</a:t>
                      </a:r>
                      <a:endParaRPr lang="zh-TW" sz="2100" dirty="0">
                        <a:effectLst/>
                        <a:latin typeface="Times New Roman" panose="02020603050405020304" pitchFamily="18" charset="0"/>
                        <a:ea typeface="SimSun" panose="02010600030101010101" pitchFamily="2" charset="-122"/>
                      </a:endParaRPr>
                    </a:p>
                  </a:txBody>
                  <a:tcPr marL="51548" marR="51548" marT="0" marB="0" anchor="ctr"/>
                </a:tc>
                <a:tc>
                  <a:txBody>
                    <a:bodyPr/>
                    <a:lstStyle/>
                    <a:p>
                      <a:pPr algn="ctr">
                        <a:lnSpc>
                          <a:spcPct val="100000"/>
                        </a:lnSpc>
                        <a:spcAft>
                          <a:spcPts val="0"/>
                        </a:spcAft>
                      </a:pPr>
                      <a:r>
                        <a:rPr lang="en-GB" sz="2100" dirty="0">
                          <a:effectLst/>
                        </a:rPr>
                        <a:t>TN</a:t>
                      </a:r>
                      <a:endParaRPr lang="zh-TW" sz="2100" dirty="0">
                        <a:effectLst/>
                        <a:latin typeface="Times New Roman" panose="02020603050405020304" pitchFamily="18" charset="0"/>
                        <a:ea typeface="SimSun" panose="02010600030101010101" pitchFamily="2" charset="-122"/>
                      </a:endParaRPr>
                    </a:p>
                  </a:txBody>
                  <a:tcPr marL="51548" marR="51548" marT="0" marB="0" anchor="ctr"/>
                </a:tc>
                <a:extLst>
                  <a:ext uri="{0D108BD9-81ED-4DB2-BD59-A6C34878D82A}">
                    <a16:rowId xmlns:a16="http://schemas.microsoft.com/office/drawing/2014/main" val="2411736354"/>
                  </a:ext>
                </a:extLst>
              </a:tr>
            </a:tbl>
          </a:graphicData>
        </a:graphic>
      </p:graphicFrame>
      <p:sp>
        <p:nvSpPr>
          <p:cNvPr id="25" name="TextBox 16">
            <a:extLst>
              <a:ext uri="{FF2B5EF4-FFF2-40B4-BE49-F238E27FC236}">
                <a16:creationId xmlns:a16="http://schemas.microsoft.com/office/drawing/2014/main" id="{6FC0E9B1-381C-4350-9590-585FF8635698}"/>
              </a:ext>
            </a:extLst>
          </p:cNvPr>
          <p:cNvSpPr txBox="1"/>
          <p:nvPr/>
        </p:nvSpPr>
        <p:spPr>
          <a:xfrm>
            <a:off x="1405049" y="1512807"/>
            <a:ext cx="5798807"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微軟正黑體" panose="020B0604030504040204" pitchFamily="34" charset="-120"/>
                <a:ea typeface="微軟正黑體" panose="020B0604030504040204" pitchFamily="34" charset="-120"/>
              </a:rPr>
              <a:t>Confusion Matrix</a:t>
            </a:r>
            <a:endParaRPr lang="en-US" altLang="zh-TW" sz="2800" b="1" dirty="0">
              <a:latin typeface="微軟正黑體" panose="020B0604030504040204" pitchFamily="34" charset="-120"/>
              <a:ea typeface="微軟正黑體" panose="020B0604030504040204" pitchFamily="34" charset="-120"/>
            </a:endParaRPr>
          </a:p>
        </p:txBody>
      </p:sp>
      <p:sp>
        <p:nvSpPr>
          <p:cNvPr id="28" name="矩形 27"/>
          <p:cNvSpPr/>
          <p:nvPr/>
        </p:nvSpPr>
        <p:spPr>
          <a:xfrm>
            <a:off x="8488342" y="2718638"/>
            <a:ext cx="3539536" cy="2123658"/>
          </a:xfrm>
          <a:prstGeom prst="rect">
            <a:avLst/>
          </a:prstGeom>
        </p:spPr>
        <p:txBody>
          <a:bodyPr wrap="square">
            <a:spAutoFit/>
          </a:bodyPr>
          <a:lstStyle/>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TP (true positive)</a:t>
            </a: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FP (false positive)</a:t>
            </a: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FN (false negative)</a:t>
            </a: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TN (true negative)</a:t>
            </a:r>
          </a:p>
        </p:txBody>
      </p:sp>
    </p:spTree>
    <p:extLst>
      <p:ext uri="{BB962C8B-B14F-4D97-AF65-F5344CB8AC3E}">
        <p14:creationId xmlns:p14="http://schemas.microsoft.com/office/powerpoint/2010/main" val="3331483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2" name="圖片 1">
            <a:extLst>
              <a:ext uri="{FF2B5EF4-FFF2-40B4-BE49-F238E27FC236}">
                <a16:creationId xmlns:a16="http://schemas.microsoft.com/office/drawing/2014/main" id="{C42B5174-9620-4BC3-AA07-DA41943A7D83}"/>
              </a:ext>
            </a:extLst>
          </p:cNvPr>
          <p:cNvPicPr>
            <a:picLocks noChangeAspect="1"/>
          </p:cNvPicPr>
          <p:nvPr/>
        </p:nvPicPr>
        <p:blipFill>
          <a:blip r:embed="rId3"/>
          <a:stretch>
            <a:fillRect/>
          </a:stretch>
        </p:blipFill>
        <p:spPr>
          <a:xfrm>
            <a:off x="2339282" y="1069100"/>
            <a:ext cx="7513436" cy="5251448"/>
          </a:xfrm>
          <a:prstGeom prst="rect">
            <a:avLst/>
          </a:prstGeom>
        </p:spPr>
      </p:pic>
    </p:spTree>
    <p:extLst>
      <p:ext uri="{BB962C8B-B14F-4D97-AF65-F5344CB8AC3E}">
        <p14:creationId xmlns:p14="http://schemas.microsoft.com/office/powerpoint/2010/main" val="738272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371601"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0" name="矩形 9">
            <a:extLst>
              <a:ext uri="{FF2B5EF4-FFF2-40B4-BE49-F238E27FC236}">
                <a16:creationId xmlns:a16="http://schemas.microsoft.com/office/drawing/2014/main" id="{F05ADDCB-03DD-4CD3-BF6C-3E3C6373E2D2}"/>
              </a:ext>
            </a:extLst>
          </p:cNvPr>
          <p:cNvSpPr/>
          <p:nvPr/>
        </p:nvSpPr>
        <p:spPr>
          <a:xfrm>
            <a:off x="1838967" y="2088323"/>
            <a:ext cx="3539536" cy="3231654"/>
          </a:xfrm>
          <a:prstGeom prst="rect">
            <a:avLst/>
          </a:prstGeom>
        </p:spPr>
        <p:txBody>
          <a:bodyPr wrap="square">
            <a:spAutoFit/>
          </a:bodyPr>
          <a:lstStyle/>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TP (true positive)</a:t>
            </a: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TN (true negative)</a:t>
            </a:r>
          </a:p>
          <a:p>
            <a:pPr>
              <a:spcBef>
                <a:spcPct val="50000"/>
              </a:spcBef>
              <a:spcAft>
                <a:spcPct val="0"/>
              </a:spcAft>
            </a:pPr>
            <a:endParaRPr lang="en-US" altLang="en-US" sz="2400" dirty="0">
              <a:latin typeface="微軟正黑體" panose="020B0604030504040204" pitchFamily="34" charset="-120"/>
              <a:ea typeface="微軟正黑體" panose="020B0604030504040204" pitchFamily="34" charset="-120"/>
            </a:endParaRPr>
          </a:p>
          <a:p>
            <a:pPr>
              <a:spcBef>
                <a:spcPct val="50000"/>
              </a:spcBef>
              <a:spcAft>
                <a:spcPct val="0"/>
              </a:spcAft>
            </a:pPr>
            <a:endParaRPr lang="en-US" altLang="en-US" sz="2400" dirty="0">
              <a:latin typeface="微軟正黑體" panose="020B0604030504040204" pitchFamily="34" charset="-120"/>
              <a:ea typeface="微軟正黑體" panose="020B0604030504040204" pitchFamily="34" charset="-120"/>
            </a:endParaRP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FP (false positive)</a:t>
            </a:r>
          </a:p>
          <a:p>
            <a:pPr>
              <a:spcBef>
                <a:spcPct val="50000"/>
              </a:spcBef>
              <a:spcAft>
                <a:spcPct val="0"/>
              </a:spcAft>
            </a:pPr>
            <a:r>
              <a:rPr lang="en-US" altLang="en-US" sz="2400" dirty="0">
                <a:latin typeface="微軟正黑體" panose="020B0604030504040204" pitchFamily="34" charset="-120"/>
                <a:ea typeface="微軟正黑體" panose="020B0604030504040204" pitchFamily="34" charset="-120"/>
              </a:rPr>
              <a:t>FN (false negative)</a:t>
            </a:r>
          </a:p>
        </p:txBody>
      </p:sp>
      <p:sp>
        <p:nvSpPr>
          <p:cNvPr id="2" name="右大括弧 1">
            <a:extLst>
              <a:ext uri="{FF2B5EF4-FFF2-40B4-BE49-F238E27FC236}">
                <a16:creationId xmlns:a16="http://schemas.microsoft.com/office/drawing/2014/main" id="{33675939-255C-45B3-AB62-3835AE26C11A}"/>
              </a:ext>
            </a:extLst>
          </p:cNvPr>
          <p:cNvSpPr/>
          <p:nvPr/>
        </p:nvSpPr>
        <p:spPr>
          <a:xfrm>
            <a:off x="4815454" y="2343705"/>
            <a:ext cx="355106" cy="5770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8" name="右大括弧 17">
            <a:extLst>
              <a:ext uri="{FF2B5EF4-FFF2-40B4-BE49-F238E27FC236}">
                <a16:creationId xmlns:a16="http://schemas.microsoft.com/office/drawing/2014/main" id="{43E1DA36-B2A0-4F0D-8667-3D23C1842633}"/>
              </a:ext>
            </a:extLst>
          </p:cNvPr>
          <p:cNvSpPr/>
          <p:nvPr/>
        </p:nvSpPr>
        <p:spPr>
          <a:xfrm>
            <a:off x="4815454" y="4532051"/>
            <a:ext cx="355106" cy="5770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4" name="文字方塊 3">
            <a:extLst>
              <a:ext uri="{FF2B5EF4-FFF2-40B4-BE49-F238E27FC236}">
                <a16:creationId xmlns:a16="http://schemas.microsoft.com/office/drawing/2014/main" id="{A92F621B-F490-46FE-8B56-F1F0E5957022}"/>
              </a:ext>
            </a:extLst>
          </p:cNvPr>
          <p:cNvSpPr txBox="1"/>
          <p:nvPr/>
        </p:nvSpPr>
        <p:spPr>
          <a:xfrm>
            <a:off x="5708229" y="1661011"/>
            <a:ext cx="2210540" cy="1639808"/>
          </a:xfrm>
          <a:prstGeom prst="rect">
            <a:avLst/>
          </a:prstGeom>
          <a:noFill/>
        </p:spPr>
        <p:txBody>
          <a:bodyPr wrap="square" rtlCol="0">
            <a:spAutoFit/>
          </a:bodyPr>
          <a:lstStyle/>
          <a:p>
            <a:pPr>
              <a:lnSpc>
                <a:spcPct val="130000"/>
              </a:lnSpc>
              <a:spcBef>
                <a:spcPts val="600"/>
              </a:spcBef>
            </a:pPr>
            <a:r>
              <a:rPr lang="zh-TW" altLang="en-US" sz="2400" kern="0" dirty="0">
                <a:latin typeface="微软雅黑" panose="020B0503020204020204" pitchFamily="34" charset="-122"/>
                <a:ea typeface="微软雅黑" panose="020B0503020204020204" pitchFamily="34" charset="-122"/>
                <a:cs typeface="+mn-ea"/>
                <a:sym typeface="+mn-lt"/>
              </a:rPr>
              <a:t>模型答對</a:t>
            </a:r>
            <a:endParaRPr lang="en-US" altLang="zh-TW"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TW" sz="2400" kern="0" dirty="0">
                <a:latin typeface="微软雅黑" panose="020B0503020204020204" pitchFamily="34" charset="-122"/>
                <a:ea typeface="微软雅黑" panose="020B0503020204020204" pitchFamily="34" charset="-122"/>
                <a:cs typeface="+mn-ea"/>
                <a:sym typeface="+mn-lt"/>
              </a:rPr>
              <a:t>Yes </a:t>
            </a:r>
            <a:r>
              <a:rPr lang="zh-TW" altLang="en-US" sz="2400" kern="0" dirty="0">
                <a:latin typeface="微软雅黑" panose="020B0503020204020204" pitchFamily="34" charset="-122"/>
                <a:ea typeface="微软雅黑" panose="020B0503020204020204" pitchFamily="34" charset="-122"/>
                <a:cs typeface="+mn-ea"/>
                <a:sym typeface="+mn-lt"/>
              </a:rPr>
              <a:t>猜 </a:t>
            </a:r>
            <a:r>
              <a:rPr lang="en-US" altLang="zh-TW" sz="2400" kern="0" dirty="0">
                <a:latin typeface="微软雅黑" panose="020B0503020204020204" pitchFamily="34" charset="-122"/>
                <a:ea typeface="微软雅黑" panose="020B0503020204020204" pitchFamily="34" charset="-122"/>
                <a:cs typeface="+mn-ea"/>
                <a:sym typeface="+mn-lt"/>
              </a:rPr>
              <a:t>Yes</a:t>
            </a:r>
          </a:p>
          <a:p>
            <a:pPr>
              <a:lnSpc>
                <a:spcPct val="130000"/>
              </a:lnSpc>
              <a:spcBef>
                <a:spcPts val="600"/>
              </a:spcBef>
            </a:pPr>
            <a:r>
              <a:rPr lang="en-US" sz="2400" kern="0" dirty="0">
                <a:latin typeface="微软雅黑" panose="020B0503020204020204" pitchFamily="34" charset="-122"/>
                <a:ea typeface="微软雅黑" panose="020B0503020204020204" pitchFamily="34" charset="-122"/>
                <a:cs typeface="+mn-ea"/>
                <a:sym typeface="+mn-lt"/>
              </a:rPr>
              <a:t>No </a:t>
            </a:r>
            <a:r>
              <a:rPr lang="zh-TW" altLang="en-US" sz="2400" kern="0" dirty="0">
                <a:latin typeface="微软雅黑" panose="020B0503020204020204" pitchFamily="34" charset="-122"/>
                <a:ea typeface="微软雅黑" panose="020B0503020204020204" pitchFamily="34" charset="-122"/>
                <a:cs typeface="+mn-ea"/>
                <a:sym typeface="+mn-lt"/>
              </a:rPr>
              <a:t>猜 </a:t>
            </a:r>
            <a:r>
              <a:rPr lang="en-US" altLang="zh-TW" sz="2400" kern="0" dirty="0">
                <a:latin typeface="微软雅黑" panose="020B0503020204020204" pitchFamily="34" charset="-122"/>
                <a:ea typeface="微软雅黑" panose="020B0503020204020204" pitchFamily="34" charset="-122"/>
                <a:cs typeface="+mn-ea"/>
                <a:sym typeface="+mn-lt"/>
              </a:rPr>
              <a:t>No</a:t>
            </a:r>
            <a:endParaRPr lang="en-US" sz="2400" kern="0" dirty="0">
              <a:latin typeface="微软雅黑" panose="020B0503020204020204" pitchFamily="34" charset="-122"/>
              <a:ea typeface="微软雅黑" panose="020B0503020204020204" pitchFamily="34" charset="-122"/>
              <a:cs typeface="+mn-ea"/>
              <a:sym typeface="+mn-lt"/>
            </a:endParaRPr>
          </a:p>
        </p:txBody>
      </p:sp>
      <p:sp>
        <p:nvSpPr>
          <p:cNvPr id="19" name="文字方塊 18">
            <a:extLst>
              <a:ext uri="{FF2B5EF4-FFF2-40B4-BE49-F238E27FC236}">
                <a16:creationId xmlns:a16="http://schemas.microsoft.com/office/drawing/2014/main" id="{522200A9-9B0F-4748-8E24-F35762785933}"/>
              </a:ext>
            </a:extLst>
          </p:cNvPr>
          <p:cNvSpPr txBox="1"/>
          <p:nvPr/>
        </p:nvSpPr>
        <p:spPr>
          <a:xfrm>
            <a:off x="5702159" y="3832531"/>
            <a:ext cx="1846668" cy="1639808"/>
          </a:xfrm>
          <a:prstGeom prst="rect">
            <a:avLst/>
          </a:prstGeom>
          <a:noFill/>
        </p:spPr>
        <p:txBody>
          <a:bodyPr wrap="square" rtlCol="0">
            <a:spAutoFit/>
          </a:bodyPr>
          <a:lstStyle/>
          <a:p>
            <a:pPr>
              <a:lnSpc>
                <a:spcPct val="130000"/>
              </a:lnSpc>
              <a:spcBef>
                <a:spcPts val="600"/>
              </a:spcBef>
            </a:pPr>
            <a:r>
              <a:rPr lang="zh-TW" altLang="en-US" sz="2400" kern="0" dirty="0">
                <a:latin typeface="微软雅黑" panose="020B0503020204020204" pitchFamily="34" charset="-122"/>
                <a:ea typeface="微软雅黑" panose="020B0503020204020204" pitchFamily="34" charset="-122"/>
                <a:cs typeface="+mn-ea"/>
                <a:sym typeface="+mn-lt"/>
              </a:rPr>
              <a:t>模型答錯</a:t>
            </a:r>
            <a:endParaRPr lang="en-US" altLang="zh-TW"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sz="2400" kern="0" dirty="0">
                <a:latin typeface="微软雅黑" panose="020B0503020204020204" pitchFamily="34" charset="-122"/>
                <a:ea typeface="微软雅黑" panose="020B0503020204020204" pitchFamily="34" charset="-122"/>
                <a:cs typeface="+mn-ea"/>
                <a:sym typeface="+mn-lt"/>
              </a:rPr>
              <a:t>No </a:t>
            </a:r>
            <a:r>
              <a:rPr lang="zh-TW" altLang="en-US" sz="2400" kern="0" dirty="0">
                <a:latin typeface="微软雅黑" panose="020B0503020204020204" pitchFamily="34" charset="-122"/>
                <a:ea typeface="微软雅黑" panose="020B0503020204020204" pitchFamily="34" charset="-122"/>
                <a:cs typeface="+mn-ea"/>
                <a:sym typeface="+mn-lt"/>
              </a:rPr>
              <a:t>猜 </a:t>
            </a:r>
            <a:r>
              <a:rPr lang="en-US" altLang="zh-TW" sz="2400" kern="0" dirty="0">
                <a:latin typeface="微软雅黑" panose="020B0503020204020204" pitchFamily="34" charset="-122"/>
                <a:ea typeface="微软雅黑" panose="020B0503020204020204" pitchFamily="34" charset="-122"/>
                <a:cs typeface="+mn-ea"/>
                <a:sym typeface="+mn-lt"/>
              </a:rPr>
              <a:t>Yes</a:t>
            </a:r>
          </a:p>
          <a:p>
            <a:pPr>
              <a:lnSpc>
                <a:spcPct val="130000"/>
              </a:lnSpc>
              <a:spcBef>
                <a:spcPts val="600"/>
              </a:spcBef>
            </a:pPr>
            <a:r>
              <a:rPr lang="en-US" sz="2400" kern="0" dirty="0">
                <a:latin typeface="微软雅黑" panose="020B0503020204020204" pitchFamily="34" charset="-122"/>
                <a:ea typeface="微软雅黑" panose="020B0503020204020204" pitchFamily="34" charset="-122"/>
                <a:cs typeface="+mn-ea"/>
                <a:sym typeface="+mn-lt"/>
              </a:rPr>
              <a:t>Yes </a:t>
            </a:r>
            <a:r>
              <a:rPr lang="zh-TW" altLang="en-US" sz="2400" kern="0" dirty="0">
                <a:latin typeface="微软雅黑" panose="020B0503020204020204" pitchFamily="34" charset="-122"/>
                <a:ea typeface="微软雅黑" panose="020B0503020204020204" pitchFamily="34" charset="-122"/>
                <a:cs typeface="+mn-ea"/>
                <a:sym typeface="+mn-lt"/>
              </a:rPr>
              <a:t>猜 </a:t>
            </a:r>
            <a:r>
              <a:rPr lang="en-US" altLang="zh-TW" sz="2400" kern="0" dirty="0">
                <a:latin typeface="微软雅黑" panose="020B0503020204020204" pitchFamily="34" charset="-122"/>
                <a:ea typeface="微软雅黑" panose="020B0503020204020204" pitchFamily="34" charset="-122"/>
                <a:cs typeface="+mn-ea"/>
                <a:sym typeface="+mn-lt"/>
              </a:rPr>
              <a:t>No</a:t>
            </a:r>
            <a:endParaRPr lang="en-US" sz="2400" kern="0" dirty="0">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9B8C74E-EB03-49E5-A829-31856B932427}"/>
              </a:ext>
            </a:extLst>
          </p:cNvPr>
          <p:cNvSpPr/>
          <p:nvPr/>
        </p:nvSpPr>
        <p:spPr>
          <a:xfrm>
            <a:off x="3116062" y="2114956"/>
            <a:ext cx="1118588" cy="432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ED7C1B06-92EC-487C-9836-BC3B0A7746F0}"/>
              </a:ext>
            </a:extLst>
          </p:cNvPr>
          <p:cNvSpPr/>
          <p:nvPr/>
        </p:nvSpPr>
        <p:spPr>
          <a:xfrm>
            <a:off x="3116062" y="2642587"/>
            <a:ext cx="1296140" cy="432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6525A00E-0D1B-466C-B81E-3D48773E79BE}"/>
              </a:ext>
            </a:extLst>
          </p:cNvPr>
          <p:cNvSpPr/>
          <p:nvPr/>
        </p:nvSpPr>
        <p:spPr>
          <a:xfrm>
            <a:off x="3116062" y="4297682"/>
            <a:ext cx="1207363" cy="432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709DE8C-4C98-4465-A045-370794FF6FF5}"/>
              </a:ext>
            </a:extLst>
          </p:cNvPr>
          <p:cNvSpPr/>
          <p:nvPr/>
        </p:nvSpPr>
        <p:spPr>
          <a:xfrm>
            <a:off x="3217701" y="4808829"/>
            <a:ext cx="1296140" cy="432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60D9F60-DEB0-4595-A095-91798659250D}"/>
              </a:ext>
            </a:extLst>
          </p:cNvPr>
          <p:cNvSpPr/>
          <p:nvPr/>
        </p:nvSpPr>
        <p:spPr>
          <a:xfrm>
            <a:off x="6781818" y="2277776"/>
            <a:ext cx="571360" cy="380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CC3860FC-F19D-4F31-ADB5-747140055B35}"/>
              </a:ext>
            </a:extLst>
          </p:cNvPr>
          <p:cNvSpPr/>
          <p:nvPr/>
        </p:nvSpPr>
        <p:spPr>
          <a:xfrm>
            <a:off x="6655598" y="2851043"/>
            <a:ext cx="601288" cy="380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5A7FBAB-9D7D-4B75-84D0-0813B8EEB848}"/>
              </a:ext>
            </a:extLst>
          </p:cNvPr>
          <p:cNvSpPr/>
          <p:nvPr/>
        </p:nvSpPr>
        <p:spPr>
          <a:xfrm>
            <a:off x="6692554" y="4452816"/>
            <a:ext cx="601288" cy="380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CFC1201-2D3B-4B95-B3C8-C3E092DACA77}"/>
              </a:ext>
            </a:extLst>
          </p:cNvPr>
          <p:cNvSpPr/>
          <p:nvPr/>
        </p:nvSpPr>
        <p:spPr>
          <a:xfrm>
            <a:off x="6745820" y="4969781"/>
            <a:ext cx="601288" cy="380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文字方塊 5">
            <a:extLst>
              <a:ext uri="{FF2B5EF4-FFF2-40B4-BE49-F238E27FC236}">
                <a16:creationId xmlns:a16="http://schemas.microsoft.com/office/drawing/2014/main" id="{D4585182-89A1-40F6-8356-A46DD855F35D}"/>
              </a:ext>
            </a:extLst>
          </p:cNvPr>
          <p:cNvSpPr txBox="1"/>
          <p:nvPr/>
        </p:nvSpPr>
        <p:spPr>
          <a:xfrm>
            <a:off x="8147047" y="2255442"/>
            <a:ext cx="3400149" cy="1330621"/>
          </a:xfrm>
          <a:prstGeom prst="rect">
            <a:avLst/>
          </a:prstGeom>
          <a:noFill/>
        </p:spPr>
        <p:txBody>
          <a:bodyPr wrap="square" rtlCol="0">
            <a:spAutoFit/>
          </a:bodyPr>
          <a:lstStyle/>
          <a:p>
            <a:pPr>
              <a:lnSpc>
                <a:spcPct val="130000"/>
              </a:lnSpc>
              <a:spcBef>
                <a:spcPts val="600"/>
              </a:spcBef>
            </a:pPr>
            <a:r>
              <a:rPr lang="zh-TW" altLang="en-US" sz="2000" kern="0" dirty="0">
                <a:latin typeface="微软雅黑" panose="020B0503020204020204" pitchFamily="34" charset="-122"/>
                <a:ea typeface="微软雅黑" panose="020B0503020204020204" pitchFamily="34" charset="-122"/>
                <a:cs typeface="+mn-ea"/>
                <a:sym typeface="+mn-lt"/>
              </a:rPr>
              <a:t>先看模型給出的結果 </a:t>
            </a:r>
            <a:r>
              <a:rPr lang="en-US" altLang="zh-TW" sz="2000" kern="0" dirty="0">
                <a:latin typeface="微软雅黑" panose="020B0503020204020204" pitchFamily="34" charset="-122"/>
                <a:ea typeface="微软雅黑" panose="020B0503020204020204" pitchFamily="34" charset="-122"/>
                <a:cs typeface="+mn-ea"/>
                <a:sym typeface="+mn-lt"/>
              </a:rPr>
              <a:t>(positive / negative)</a:t>
            </a:r>
          </a:p>
          <a:p>
            <a:pPr>
              <a:lnSpc>
                <a:spcPct val="130000"/>
              </a:lnSpc>
              <a:spcBef>
                <a:spcPts val="600"/>
              </a:spcBef>
            </a:pPr>
            <a:r>
              <a:rPr lang="zh-TW" altLang="en-US" sz="2000" kern="0" dirty="0">
                <a:latin typeface="微软雅黑" panose="020B0503020204020204" pitchFamily="34" charset="-122"/>
                <a:ea typeface="微软雅黑" panose="020B0503020204020204" pitchFamily="34" charset="-122"/>
                <a:cs typeface="+mn-ea"/>
                <a:sym typeface="+mn-lt"/>
              </a:rPr>
              <a:t>再看是否正確 </a:t>
            </a:r>
            <a:r>
              <a:rPr lang="en-US" altLang="zh-TW" sz="2000" kern="0" dirty="0">
                <a:latin typeface="微软雅黑" panose="020B0503020204020204" pitchFamily="34" charset="-122"/>
                <a:ea typeface="微软雅黑" panose="020B0503020204020204" pitchFamily="34" charset="-122"/>
                <a:cs typeface="+mn-ea"/>
                <a:sym typeface="+mn-lt"/>
              </a:rPr>
              <a:t>(True / False)</a:t>
            </a:r>
            <a:endParaRPr 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48579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TextBox 16">
            <a:extLst>
              <a:ext uri="{FF2B5EF4-FFF2-40B4-BE49-F238E27FC236}">
                <a16:creationId xmlns:a16="http://schemas.microsoft.com/office/drawing/2014/main" id="{6FC0E9B1-381C-4350-9590-585FF8635698}"/>
              </a:ext>
            </a:extLst>
          </p:cNvPr>
          <p:cNvSpPr txBox="1"/>
          <p:nvPr/>
        </p:nvSpPr>
        <p:spPr>
          <a:xfrm>
            <a:off x="1405049" y="1512807"/>
            <a:ext cx="5798807"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微軟正黑體" panose="020B0604030504040204" pitchFamily="34" charset="-120"/>
                <a:ea typeface="微軟正黑體" panose="020B0604030504040204" pitchFamily="34" charset="-120"/>
              </a:rPr>
              <a:t>Confusion Matrix</a:t>
            </a:r>
            <a:r>
              <a:rPr lang="zh-TW" altLang="en-US" sz="2800" b="1" dirty="0">
                <a:latin typeface="微軟正黑體" panose="020B0604030504040204" pitchFamily="34" charset="-120"/>
                <a:ea typeface="微軟正黑體" panose="020B0604030504040204" pitchFamily="34" charset="-120"/>
              </a:rPr>
              <a:t>：衡量指標</a:t>
            </a:r>
            <a:endParaRPr lang="en-US" altLang="zh-TW" sz="28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9" name="文字方塊 18"/>
              <p:cNvSpPr txBox="1"/>
              <p:nvPr/>
            </p:nvSpPr>
            <p:spPr>
              <a:xfrm>
                <a:off x="2845636" y="4579497"/>
                <a:ext cx="8739499" cy="935513"/>
              </a:xfrm>
              <a:prstGeom prst="rect">
                <a:avLst/>
              </a:prstGeom>
              <a:noFill/>
            </p:spPr>
            <p:txBody>
              <a:bodyPr wrap="square" rtlCol="0">
                <a:spAutoFit/>
              </a:bodyPr>
              <a:lstStyle/>
              <a:p>
                <a:r>
                  <a:rPr lang="en-US" altLang="zh-TW" sz="2800" b="1" i="1" dirty="0">
                    <a:latin typeface="Cambria Math" panose="02040503050406030204" pitchFamily="18" charset="0"/>
                  </a:rPr>
                  <a:t>Accuracy </a:t>
                </a:r>
                <a14:m>
                  <m:oMath xmlns:m="http://schemas.openxmlformats.org/officeDocument/2006/math">
                    <m:r>
                      <a:rPr lang="en-US" altLang="zh-TW" sz="2800" b="1" i="1">
                        <a:latin typeface="Cambria Math" panose="02040503050406030204" pitchFamily="18" charset="0"/>
                      </a:rPr>
                      <m:t>=</m:t>
                    </m:r>
                    <m:f>
                      <m:fPr>
                        <m:ctrlPr>
                          <a:rPr lang="en-US" altLang="zh-TW" sz="2800" b="1" i="1">
                            <a:latin typeface="Cambria Math" panose="02040503050406030204" pitchFamily="18" charset="0"/>
                          </a:rPr>
                        </m:ctrlPr>
                      </m:fPr>
                      <m:num>
                        <m:r>
                          <a:rPr lang="en-US" altLang="zh-TW" sz="2800" b="1" i="1">
                            <a:latin typeface="Cambria Math" panose="02040503050406030204" pitchFamily="18" charset="0"/>
                          </a:rPr>
                          <m:t>𝑻𝑷</m:t>
                        </m:r>
                        <m:r>
                          <a:rPr lang="en-US" altLang="zh-TW" sz="2800" b="1" i="1">
                            <a:latin typeface="Cambria Math" panose="02040503050406030204" pitchFamily="18" charset="0"/>
                          </a:rPr>
                          <m:t>+</m:t>
                        </m:r>
                        <m:r>
                          <a:rPr lang="en-US" altLang="zh-TW" sz="2800" b="1" i="1">
                            <a:latin typeface="Cambria Math" panose="02040503050406030204" pitchFamily="18" charset="0"/>
                          </a:rPr>
                          <m:t>𝑻𝑵</m:t>
                        </m:r>
                      </m:num>
                      <m:den>
                        <m:r>
                          <a:rPr lang="en-US" altLang="zh-TW" sz="2800" b="1" i="1">
                            <a:latin typeface="Cambria Math" panose="02040503050406030204" pitchFamily="18" charset="0"/>
                          </a:rPr>
                          <m:t>𝑻𝑷</m:t>
                        </m:r>
                        <m:r>
                          <a:rPr lang="en-US" altLang="zh-TW" sz="2800" b="1" i="1">
                            <a:latin typeface="Cambria Math" panose="02040503050406030204" pitchFamily="18" charset="0"/>
                          </a:rPr>
                          <m:t>+</m:t>
                        </m:r>
                        <m:r>
                          <a:rPr lang="en-US" altLang="zh-TW" sz="2800" b="1" i="1">
                            <a:latin typeface="Cambria Math" panose="02040503050406030204" pitchFamily="18" charset="0"/>
                          </a:rPr>
                          <m:t>𝑻𝑵</m:t>
                        </m:r>
                        <m:r>
                          <a:rPr lang="en-US" altLang="zh-TW" sz="2800" b="1" i="1">
                            <a:latin typeface="Cambria Math" panose="02040503050406030204" pitchFamily="18" charset="0"/>
                          </a:rPr>
                          <m:t>+</m:t>
                        </m:r>
                        <m:r>
                          <a:rPr lang="en-US" altLang="zh-TW" sz="2800" b="1" i="1">
                            <a:latin typeface="Cambria Math" panose="02040503050406030204" pitchFamily="18" charset="0"/>
                          </a:rPr>
                          <m:t>𝑭𝑷</m:t>
                        </m:r>
                        <m:r>
                          <a:rPr lang="en-US" altLang="zh-TW" sz="2800" b="1" i="1">
                            <a:latin typeface="Cambria Math" panose="02040503050406030204" pitchFamily="18" charset="0"/>
                          </a:rPr>
                          <m:t>+</m:t>
                        </m:r>
                        <m:r>
                          <a:rPr lang="en-US" altLang="zh-TW" sz="2800" b="1" i="1">
                            <a:latin typeface="Cambria Math" panose="02040503050406030204" pitchFamily="18" charset="0"/>
                          </a:rPr>
                          <m:t>𝑭𝑵</m:t>
                        </m:r>
                      </m:den>
                    </m:f>
                    <m:r>
                      <a:rPr lang="zh-TW" altLang="en-US" sz="2800" b="1" i="1">
                        <a:latin typeface="Cambria Math" panose="02040503050406030204" pitchFamily="18" charset="0"/>
                      </a:rPr>
                      <m:t> </m:t>
                    </m:r>
                    <m:r>
                      <a:rPr lang="en-US" altLang="zh-TW" sz="2800" b="1" i="1">
                        <a:latin typeface="Cambria Math" panose="02040503050406030204" pitchFamily="18" charset="0"/>
                      </a:rPr>
                      <m:t>=</m:t>
                    </m:r>
                    <m:r>
                      <a:rPr lang="zh-TW" altLang="en-US" sz="2800" b="1" i="1">
                        <a:latin typeface="Cambria Math" panose="02040503050406030204" pitchFamily="18" charset="0"/>
                      </a:rPr>
                      <m:t> </m:t>
                    </m:r>
                    <m:f>
                      <m:fPr>
                        <m:ctrlPr>
                          <a:rPr lang="en-US" altLang="zh-TW" sz="2800" b="1" i="1" smtClean="0">
                            <a:latin typeface="Cambria Math" panose="02040503050406030204" pitchFamily="18" charset="0"/>
                          </a:rPr>
                        </m:ctrlPr>
                      </m:fPr>
                      <m:num>
                        <m:r>
                          <a:rPr lang="zh-TW" altLang="en-US" sz="2800" b="0" i="1">
                            <a:latin typeface="Cambria Math" panose="02040503050406030204" pitchFamily="18" charset="0"/>
                          </a:rPr>
                          <m:t>全部猜對</m:t>
                        </m:r>
                      </m:num>
                      <m:den>
                        <m:r>
                          <a:rPr lang="zh-TW" altLang="en-US" sz="2800" b="0" i="0">
                            <a:latin typeface="Cambria Math" panose="02040503050406030204" pitchFamily="18" charset="0"/>
                          </a:rPr>
                          <m:t>全部預測結果</m:t>
                        </m:r>
                      </m:den>
                    </m:f>
                  </m:oMath>
                </a14:m>
                <a:r>
                  <a:rPr lang="zh-TW" altLang="en-US" sz="2800" b="1" i="1" dirty="0">
                    <a:latin typeface="Cambria Math" panose="02040503050406030204" pitchFamily="18" charset="0"/>
                  </a:rPr>
                  <a:t>  </a:t>
                </a:r>
                <a:endParaRPr lang="en-US" altLang="zh-TW" sz="2800" b="1" i="1" dirty="0">
                  <a:latin typeface="Cambria Math" panose="020405030504060302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2845636" y="4579497"/>
                <a:ext cx="8739499" cy="935513"/>
              </a:xfrm>
              <a:prstGeom prst="rect">
                <a:avLst/>
              </a:prstGeom>
              <a:blipFill>
                <a:blip r:embed="rId3"/>
                <a:stretch>
                  <a:fillRect l="-1465"/>
                </a:stretch>
              </a:blipFill>
            </p:spPr>
            <p:txBody>
              <a:bodyPr/>
              <a:lstStyle/>
              <a:p>
                <a:r>
                  <a:rPr lang="en-US">
                    <a:noFill/>
                  </a:rPr>
                  <a:t> </a:t>
                </a:r>
              </a:p>
            </p:txBody>
          </p:sp>
        </mc:Fallback>
      </mc:AlternateContent>
      <p:graphicFrame>
        <p:nvGraphicFramePr>
          <p:cNvPr id="20" name="表格 19"/>
          <p:cNvGraphicFramePr>
            <a:graphicFrameLocks noGrp="1"/>
          </p:cNvGraphicFramePr>
          <p:nvPr/>
        </p:nvGraphicFramePr>
        <p:xfrm>
          <a:off x="2753204" y="2150317"/>
          <a:ext cx="5640520" cy="2277976"/>
        </p:xfrm>
        <a:graphic>
          <a:graphicData uri="http://schemas.openxmlformats.org/drawingml/2006/table">
            <a:tbl>
              <a:tblPr firstRow="1" firstCol="1" bandRow="1">
                <a:tableStyleId>{5C22544A-7EE6-4342-B048-85BDC9FD1C3A}</a:tableStyleId>
              </a:tblPr>
              <a:tblGrid>
                <a:gridCol w="1259152">
                  <a:extLst>
                    <a:ext uri="{9D8B030D-6E8A-4147-A177-3AD203B41FA5}">
                      <a16:colId xmlns:a16="http://schemas.microsoft.com/office/drawing/2014/main" val="3557496297"/>
                    </a:ext>
                  </a:extLst>
                </a:gridCol>
                <a:gridCol w="1250095">
                  <a:extLst>
                    <a:ext uri="{9D8B030D-6E8A-4147-A177-3AD203B41FA5}">
                      <a16:colId xmlns:a16="http://schemas.microsoft.com/office/drawing/2014/main" val="1233436358"/>
                    </a:ext>
                  </a:extLst>
                </a:gridCol>
                <a:gridCol w="1603381">
                  <a:extLst>
                    <a:ext uri="{9D8B030D-6E8A-4147-A177-3AD203B41FA5}">
                      <a16:colId xmlns:a16="http://schemas.microsoft.com/office/drawing/2014/main" val="334138183"/>
                    </a:ext>
                  </a:extLst>
                </a:gridCol>
                <a:gridCol w="1527892">
                  <a:extLst>
                    <a:ext uri="{9D8B030D-6E8A-4147-A177-3AD203B41FA5}">
                      <a16:colId xmlns:a16="http://schemas.microsoft.com/office/drawing/2014/main" val="999958957"/>
                    </a:ext>
                  </a:extLst>
                </a:gridCol>
              </a:tblGrid>
              <a:tr h="569494">
                <a:tc rowSpan="2" gridSpan="2">
                  <a:txBody>
                    <a:bodyPr/>
                    <a:lstStyle/>
                    <a:p>
                      <a:pPr algn="ctr">
                        <a:lnSpc>
                          <a:spcPct val="100000"/>
                        </a:lnSpc>
                        <a:spcAft>
                          <a:spcPts val="0"/>
                        </a:spcAft>
                      </a:pPr>
                      <a:r>
                        <a:rPr lang="en-GB" sz="1700" dirty="0">
                          <a:effectLst/>
                        </a:rPr>
                        <a:t>Confusion Matrix</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rowSpan="2" hMerge="1">
                  <a:txBody>
                    <a:bodyPr/>
                    <a:lstStyle/>
                    <a:p>
                      <a:endParaRPr lang="zh-TW" altLang="en-US"/>
                    </a:p>
                  </a:txBody>
                  <a:tcPr/>
                </a:tc>
                <a:tc gridSpan="2">
                  <a:txBody>
                    <a:bodyPr/>
                    <a:lstStyle/>
                    <a:p>
                      <a:pPr algn="ctr">
                        <a:lnSpc>
                          <a:spcPct val="100000"/>
                        </a:lnSpc>
                        <a:spcAft>
                          <a:spcPts val="0"/>
                        </a:spcAft>
                      </a:pPr>
                      <a:r>
                        <a:rPr lang="en-GB" sz="1700" dirty="0">
                          <a:effectLst/>
                        </a:rPr>
                        <a:t>True Answers</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hMerge="1">
                  <a:txBody>
                    <a:bodyPr/>
                    <a:lstStyle/>
                    <a:p>
                      <a:endParaRPr lang="zh-TW" altLang="en-US"/>
                    </a:p>
                  </a:txBody>
                  <a:tcPr/>
                </a:tc>
                <a:extLst>
                  <a:ext uri="{0D108BD9-81ED-4DB2-BD59-A6C34878D82A}">
                    <a16:rowId xmlns:a16="http://schemas.microsoft.com/office/drawing/2014/main" val="3453785790"/>
                  </a:ext>
                </a:extLst>
              </a:tr>
              <a:tr h="569494">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650453707"/>
                  </a:ext>
                </a:extLst>
              </a:tr>
              <a:tr h="569494">
                <a:tc rowSpan="2">
                  <a:txBody>
                    <a:bodyPr/>
                    <a:lstStyle/>
                    <a:p>
                      <a:pPr algn="ctr">
                        <a:lnSpc>
                          <a:spcPct val="100000"/>
                        </a:lnSpc>
                        <a:spcAft>
                          <a:spcPts val="0"/>
                        </a:spcAft>
                      </a:pPr>
                      <a:r>
                        <a:rPr lang="en-US" sz="1700" dirty="0">
                          <a:effectLst/>
                        </a:rPr>
                        <a:t>Prediction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TP </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FP</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1462110620"/>
                  </a:ext>
                </a:extLst>
              </a:tr>
              <a:tr h="569494">
                <a:tc vMerge="1">
                  <a:txBody>
                    <a:bodyPr/>
                    <a:lstStyle/>
                    <a:p>
                      <a:endParaRPr lang="zh-TW" altLang="en-US"/>
                    </a:p>
                  </a:txBody>
                  <a:tcP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FN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TN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2411736354"/>
                  </a:ext>
                </a:extLst>
              </a:tr>
            </a:tbl>
          </a:graphicData>
        </a:graphic>
      </p:graphicFrame>
    </p:spTree>
    <p:extLst>
      <p:ext uri="{BB962C8B-B14F-4D97-AF65-F5344CB8AC3E}">
        <p14:creationId xmlns:p14="http://schemas.microsoft.com/office/powerpoint/2010/main" val="3818923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mc:AlternateContent xmlns:mc="http://schemas.openxmlformats.org/markup-compatibility/2006" xmlns:a14="http://schemas.microsoft.com/office/drawing/2010/main">
        <mc:Choice Requires="a14">
          <p:sp>
            <p:nvSpPr>
              <p:cNvPr id="19" name="文字方塊 18"/>
              <p:cNvSpPr txBox="1"/>
              <p:nvPr/>
            </p:nvSpPr>
            <p:spPr>
              <a:xfrm>
                <a:off x="2212594" y="4584565"/>
                <a:ext cx="8739499" cy="714811"/>
              </a:xfrm>
              <a:prstGeom prst="rect">
                <a:avLst/>
              </a:prstGeom>
              <a:noFill/>
            </p:spPr>
            <p:txBody>
              <a:bodyPr wrap="square" rtlCol="0">
                <a:spAutoFit/>
              </a:bodyPr>
              <a:lstStyle/>
              <a:p>
                <a:pPr algn="ctr"/>
                <a:r>
                  <a:rPr lang="en-US" altLang="zh-TW" sz="2800" b="1" i="1" dirty="0">
                    <a:latin typeface="Cambria Math" panose="02040503050406030204" pitchFamily="18" charset="0"/>
                  </a:rPr>
                  <a:t>Accuracy </a:t>
                </a:r>
                <a14:m>
                  <m:oMath xmlns:m="http://schemas.openxmlformats.org/officeDocument/2006/math">
                    <m:r>
                      <a:rPr lang="en-US" altLang="zh-TW" sz="2800" b="1" i="1">
                        <a:latin typeface="Cambria Math" panose="02040503050406030204" pitchFamily="18" charset="0"/>
                      </a:rPr>
                      <m:t>=</m:t>
                    </m:r>
                    <m:f>
                      <m:fPr>
                        <m:ctrlPr>
                          <a:rPr lang="en-US" altLang="zh-TW" sz="2800" b="1" i="1">
                            <a:latin typeface="Cambria Math" panose="02040503050406030204" pitchFamily="18" charset="0"/>
                          </a:rPr>
                        </m:ctrlPr>
                      </m:fPr>
                      <m:num>
                        <m:r>
                          <a:rPr lang="en-US" altLang="zh-TW" sz="2800" b="1" i="1">
                            <a:latin typeface="Cambria Math" panose="02040503050406030204" pitchFamily="18" charset="0"/>
                          </a:rPr>
                          <m:t>𝑻𝑷</m:t>
                        </m:r>
                        <m:r>
                          <a:rPr lang="en-US" altLang="zh-TW" sz="2800" b="1" i="1">
                            <a:latin typeface="Cambria Math" panose="02040503050406030204" pitchFamily="18" charset="0"/>
                          </a:rPr>
                          <m:t>+</m:t>
                        </m:r>
                        <m:r>
                          <a:rPr lang="en-US" altLang="zh-TW" sz="2800" b="1" i="1">
                            <a:latin typeface="Cambria Math" panose="02040503050406030204" pitchFamily="18" charset="0"/>
                          </a:rPr>
                          <m:t>𝑻𝑵</m:t>
                        </m:r>
                      </m:num>
                      <m:den>
                        <m:r>
                          <a:rPr lang="en-US" altLang="zh-TW" sz="2800" b="1" i="1">
                            <a:latin typeface="Cambria Math" panose="02040503050406030204" pitchFamily="18" charset="0"/>
                          </a:rPr>
                          <m:t>𝑻𝑷</m:t>
                        </m:r>
                        <m:r>
                          <a:rPr lang="en-US" altLang="zh-TW" sz="2800" b="1" i="1">
                            <a:latin typeface="Cambria Math" panose="02040503050406030204" pitchFamily="18" charset="0"/>
                          </a:rPr>
                          <m:t>+</m:t>
                        </m:r>
                        <m:r>
                          <a:rPr lang="en-US" altLang="zh-TW" sz="2800" b="1" i="1">
                            <a:latin typeface="Cambria Math" panose="02040503050406030204" pitchFamily="18" charset="0"/>
                          </a:rPr>
                          <m:t>𝑻𝑵</m:t>
                        </m:r>
                        <m:r>
                          <a:rPr lang="en-US" altLang="zh-TW" sz="2800" b="1" i="1">
                            <a:latin typeface="Cambria Math" panose="02040503050406030204" pitchFamily="18" charset="0"/>
                          </a:rPr>
                          <m:t>+</m:t>
                        </m:r>
                        <m:r>
                          <a:rPr lang="en-US" altLang="zh-TW" sz="2800" b="1" i="1">
                            <a:latin typeface="Cambria Math" panose="02040503050406030204" pitchFamily="18" charset="0"/>
                          </a:rPr>
                          <m:t>𝑭𝑷</m:t>
                        </m:r>
                        <m:r>
                          <a:rPr lang="en-US" altLang="zh-TW" sz="2800" b="1" i="1">
                            <a:latin typeface="Cambria Math" panose="02040503050406030204" pitchFamily="18" charset="0"/>
                          </a:rPr>
                          <m:t>+</m:t>
                        </m:r>
                        <m:r>
                          <a:rPr lang="en-US" altLang="zh-TW" sz="2800" b="1" i="1">
                            <a:latin typeface="Cambria Math" panose="02040503050406030204" pitchFamily="18" charset="0"/>
                          </a:rPr>
                          <m:t>𝑭𝑵</m:t>
                        </m:r>
                      </m:den>
                    </m:f>
                  </m:oMath>
                </a14:m>
                <a:r>
                  <a:rPr lang="zh-TW" altLang="en-US" sz="2800" b="1" i="1" dirty="0">
                    <a:latin typeface="Cambria Math" panose="02040503050406030204" pitchFamily="18" charset="0"/>
                  </a:rPr>
                  <a:t> </a:t>
                </a:r>
                <a:r>
                  <a:rPr lang="en-US" altLang="zh-TW" sz="2800" b="1" i="1" dirty="0">
                    <a:latin typeface="Cambria Math" panose="02040503050406030204" pitchFamily="18" charset="0"/>
                  </a:rPr>
                  <a:t> </a:t>
                </a:r>
                <a14:m>
                  <m:oMath xmlns:m="http://schemas.openxmlformats.org/officeDocument/2006/math">
                    <m:r>
                      <a:rPr lang="en-US" altLang="zh-TW" sz="2800" b="1" i="1">
                        <a:latin typeface="Cambria Math" panose="02040503050406030204" pitchFamily="18" charset="0"/>
                      </a:rPr>
                      <m:t>=</m:t>
                    </m:r>
                    <m:f>
                      <m:fPr>
                        <m:ctrlPr>
                          <a:rPr lang="en-US" altLang="zh-TW" sz="2800" b="1" i="1">
                            <a:latin typeface="Cambria Math" panose="02040503050406030204" pitchFamily="18" charset="0"/>
                          </a:rPr>
                        </m:ctrlPr>
                      </m:fPr>
                      <m:num>
                        <m:r>
                          <a:rPr lang="en-US" altLang="zh-TW" sz="2800" b="1" i="1">
                            <a:latin typeface="Cambria Math" panose="02040503050406030204" pitchFamily="18" charset="0"/>
                          </a:rPr>
                          <m:t>𝟏𝟎</m:t>
                        </m:r>
                        <m:r>
                          <a:rPr lang="en-US" altLang="zh-TW" sz="2800" b="1" i="1">
                            <a:latin typeface="Cambria Math" panose="02040503050406030204" pitchFamily="18" charset="0"/>
                          </a:rPr>
                          <m:t>+</m:t>
                        </m:r>
                        <m:r>
                          <a:rPr lang="en-US" altLang="zh-TW" sz="2800" b="1" i="1">
                            <a:latin typeface="Cambria Math" panose="02040503050406030204" pitchFamily="18" charset="0"/>
                          </a:rPr>
                          <m:t>𝟗𝟖𝟎</m:t>
                        </m:r>
                      </m:num>
                      <m:den>
                        <m:r>
                          <a:rPr lang="en-US" altLang="zh-TW" sz="2800" b="1" i="1">
                            <a:latin typeface="Cambria Math" panose="02040503050406030204" pitchFamily="18" charset="0"/>
                          </a:rPr>
                          <m:t>𝟏𝟎</m:t>
                        </m:r>
                        <m:r>
                          <a:rPr lang="en-US" altLang="zh-TW" sz="2800" b="1" i="1">
                            <a:latin typeface="Cambria Math" panose="02040503050406030204" pitchFamily="18" charset="0"/>
                          </a:rPr>
                          <m:t>+</m:t>
                        </m:r>
                        <m:r>
                          <a:rPr lang="en-US" altLang="zh-TW" sz="2800" b="1" i="1">
                            <a:latin typeface="Cambria Math" panose="02040503050406030204" pitchFamily="18" charset="0"/>
                          </a:rPr>
                          <m:t>𝟗𝟖𝟎</m:t>
                        </m:r>
                        <m:r>
                          <a:rPr lang="en-US" altLang="zh-TW" sz="2800" b="1" i="1">
                            <a:latin typeface="Cambria Math" panose="02040503050406030204" pitchFamily="18" charset="0"/>
                          </a:rPr>
                          <m:t>+</m:t>
                        </m:r>
                        <m:r>
                          <a:rPr lang="en-US" altLang="zh-TW" sz="2800" b="1" i="1">
                            <a:latin typeface="Cambria Math" panose="02040503050406030204" pitchFamily="18" charset="0"/>
                          </a:rPr>
                          <m:t>𝟏𝟎</m:t>
                        </m:r>
                        <m:r>
                          <a:rPr lang="en-US" altLang="zh-TW" sz="2800" b="1" i="1">
                            <a:latin typeface="Cambria Math" panose="02040503050406030204" pitchFamily="18" charset="0"/>
                          </a:rPr>
                          <m:t>+</m:t>
                        </m:r>
                        <m:r>
                          <a:rPr lang="en-US" altLang="zh-TW" sz="2800" b="1" i="1">
                            <a:latin typeface="Cambria Math" panose="02040503050406030204" pitchFamily="18" charset="0"/>
                          </a:rPr>
                          <m:t>𝟎</m:t>
                        </m:r>
                      </m:den>
                    </m:f>
                    <m:r>
                      <a:rPr lang="en-US" altLang="zh-TW" sz="2800" b="1" i="1">
                        <a:latin typeface="Cambria Math" panose="02040503050406030204" pitchFamily="18" charset="0"/>
                      </a:rPr>
                      <m:t>=</m:t>
                    </m:r>
                    <m:r>
                      <a:rPr lang="en-US" altLang="zh-TW" sz="2800" b="1" i="1">
                        <a:latin typeface="Cambria Math" panose="02040503050406030204" pitchFamily="18" charset="0"/>
                      </a:rPr>
                      <m:t>𝟗𝟗</m:t>
                    </m:r>
                    <m:r>
                      <a:rPr lang="en-US" altLang="zh-TW" sz="2800" b="1" i="1">
                        <a:latin typeface="Cambria Math" panose="02040503050406030204" pitchFamily="18" charset="0"/>
                      </a:rPr>
                      <m:t>%</m:t>
                    </m:r>
                  </m:oMath>
                </a14:m>
                <a:endParaRPr lang="zh-TW" altLang="en-US" sz="2800" b="1" i="1" dirty="0">
                  <a:latin typeface="Cambria Math" panose="020405030504060302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2212594" y="4584565"/>
                <a:ext cx="8739499" cy="714811"/>
              </a:xfrm>
              <a:prstGeom prst="rect">
                <a:avLst/>
              </a:prstGeom>
              <a:blipFill rotWithShape="0">
                <a:blip r:embed="rId3"/>
                <a:stretch>
                  <a:fillRect b="-8547"/>
                </a:stretch>
              </a:blipFill>
            </p:spPr>
            <p:txBody>
              <a:bodyPr/>
              <a:lstStyle/>
              <a:p>
                <a:r>
                  <a:rPr lang="zh-TW" altLang="en-US">
                    <a:noFill/>
                  </a:rPr>
                  <a:t> </a:t>
                </a:r>
              </a:p>
            </p:txBody>
          </p:sp>
        </mc:Fallback>
      </mc:AlternateContent>
      <p:sp>
        <p:nvSpPr>
          <p:cNvPr id="20" name="矩形 19"/>
          <p:cNvSpPr/>
          <p:nvPr/>
        </p:nvSpPr>
        <p:spPr>
          <a:xfrm>
            <a:off x="2833352" y="5508786"/>
            <a:ext cx="7963602" cy="400110"/>
          </a:xfrm>
          <a:prstGeom prst="rect">
            <a:avLst/>
          </a:prstGeom>
        </p:spPr>
        <p:txBody>
          <a:bodyPr wrap="square">
            <a:spAutoFit/>
          </a:bodyPr>
          <a:lstStyle/>
          <a:p>
            <a:pPr algn="l"/>
            <a:r>
              <a:rPr lang="zh-TW" altLang="en-US" sz="2000" dirty="0">
                <a:solidFill>
                  <a:srgbClr val="FF0000"/>
                </a:solidFill>
                <a:latin typeface="微軟正黑體" panose="020B0604030504040204" pitchFamily="34" charset="-120"/>
                <a:ea typeface="微軟正黑體" panose="020B0604030504040204" pitchFamily="34" charset="-120"/>
              </a:rPr>
              <a:t>實務上，資料大多不平衡，</a:t>
            </a:r>
            <a:r>
              <a:rPr lang="en-US" altLang="zh-TW" sz="2000" dirty="0">
                <a:solidFill>
                  <a:srgbClr val="FF0000"/>
                </a:solidFill>
                <a:latin typeface="微軟正黑體" panose="020B0604030504040204" pitchFamily="34" charset="-120"/>
                <a:ea typeface="微軟正黑體" panose="020B0604030504040204" pitchFamily="34" charset="-120"/>
              </a:rPr>
              <a:t>Accuracy</a:t>
            </a:r>
            <a:r>
              <a:rPr lang="zh-TW" altLang="en-US" sz="2000" dirty="0">
                <a:solidFill>
                  <a:srgbClr val="FF0000"/>
                </a:solidFill>
                <a:latin typeface="微軟正黑體" panose="020B0604030504040204" pitchFamily="34" charset="-120"/>
                <a:ea typeface="微軟正黑體" panose="020B0604030504040204" pitchFamily="34" charset="-120"/>
              </a:rPr>
              <a:t>不能作為良好的衡量指標</a:t>
            </a:r>
          </a:p>
        </p:txBody>
      </p:sp>
      <p:graphicFrame>
        <p:nvGraphicFramePr>
          <p:cNvPr id="23" name="表格 22"/>
          <p:cNvGraphicFramePr>
            <a:graphicFrameLocks noGrp="1"/>
          </p:cNvGraphicFramePr>
          <p:nvPr/>
        </p:nvGraphicFramePr>
        <p:xfrm>
          <a:off x="2753204" y="2150317"/>
          <a:ext cx="5640520" cy="2277976"/>
        </p:xfrm>
        <a:graphic>
          <a:graphicData uri="http://schemas.openxmlformats.org/drawingml/2006/table">
            <a:tbl>
              <a:tblPr firstRow="1" firstCol="1" bandRow="1">
                <a:tableStyleId>{5C22544A-7EE6-4342-B048-85BDC9FD1C3A}</a:tableStyleId>
              </a:tblPr>
              <a:tblGrid>
                <a:gridCol w="1259152">
                  <a:extLst>
                    <a:ext uri="{9D8B030D-6E8A-4147-A177-3AD203B41FA5}">
                      <a16:colId xmlns:a16="http://schemas.microsoft.com/office/drawing/2014/main" val="3557496297"/>
                    </a:ext>
                  </a:extLst>
                </a:gridCol>
                <a:gridCol w="1250095">
                  <a:extLst>
                    <a:ext uri="{9D8B030D-6E8A-4147-A177-3AD203B41FA5}">
                      <a16:colId xmlns:a16="http://schemas.microsoft.com/office/drawing/2014/main" val="1233436358"/>
                    </a:ext>
                  </a:extLst>
                </a:gridCol>
                <a:gridCol w="1603381">
                  <a:extLst>
                    <a:ext uri="{9D8B030D-6E8A-4147-A177-3AD203B41FA5}">
                      <a16:colId xmlns:a16="http://schemas.microsoft.com/office/drawing/2014/main" val="334138183"/>
                    </a:ext>
                  </a:extLst>
                </a:gridCol>
                <a:gridCol w="1527892">
                  <a:extLst>
                    <a:ext uri="{9D8B030D-6E8A-4147-A177-3AD203B41FA5}">
                      <a16:colId xmlns:a16="http://schemas.microsoft.com/office/drawing/2014/main" val="999958957"/>
                    </a:ext>
                  </a:extLst>
                </a:gridCol>
              </a:tblGrid>
              <a:tr h="569494">
                <a:tc rowSpan="2" gridSpan="2">
                  <a:txBody>
                    <a:bodyPr/>
                    <a:lstStyle/>
                    <a:p>
                      <a:pPr algn="ctr">
                        <a:lnSpc>
                          <a:spcPct val="100000"/>
                        </a:lnSpc>
                        <a:spcAft>
                          <a:spcPts val="0"/>
                        </a:spcAft>
                      </a:pPr>
                      <a:r>
                        <a:rPr lang="en-GB" sz="1700" dirty="0">
                          <a:effectLst/>
                        </a:rPr>
                        <a:t>Confusion Matrix</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rowSpan="2" hMerge="1">
                  <a:txBody>
                    <a:bodyPr/>
                    <a:lstStyle/>
                    <a:p>
                      <a:endParaRPr lang="zh-TW" altLang="en-US"/>
                    </a:p>
                  </a:txBody>
                  <a:tcPr/>
                </a:tc>
                <a:tc gridSpan="2">
                  <a:txBody>
                    <a:bodyPr/>
                    <a:lstStyle/>
                    <a:p>
                      <a:pPr algn="ctr">
                        <a:lnSpc>
                          <a:spcPct val="100000"/>
                        </a:lnSpc>
                        <a:spcAft>
                          <a:spcPts val="0"/>
                        </a:spcAft>
                      </a:pPr>
                      <a:r>
                        <a:rPr lang="en-GB" sz="1700" dirty="0">
                          <a:effectLst/>
                        </a:rPr>
                        <a:t>True Answers</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hMerge="1">
                  <a:txBody>
                    <a:bodyPr/>
                    <a:lstStyle/>
                    <a:p>
                      <a:endParaRPr lang="zh-TW" altLang="en-US"/>
                    </a:p>
                  </a:txBody>
                  <a:tcPr/>
                </a:tc>
                <a:extLst>
                  <a:ext uri="{0D108BD9-81ED-4DB2-BD59-A6C34878D82A}">
                    <a16:rowId xmlns:a16="http://schemas.microsoft.com/office/drawing/2014/main" val="3453785790"/>
                  </a:ext>
                </a:extLst>
              </a:tr>
              <a:tr h="569494">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650453707"/>
                  </a:ext>
                </a:extLst>
              </a:tr>
              <a:tr h="569494">
                <a:tc rowSpan="2">
                  <a:txBody>
                    <a:bodyPr/>
                    <a:lstStyle/>
                    <a:p>
                      <a:pPr algn="ctr">
                        <a:lnSpc>
                          <a:spcPct val="100000"/>
                        </a:lnSpc>
                        <a:spcAft>
                          <a:spcPts val="0"/>
                        </a:spcAft>
                      </a:pPr>
                      <a:r>
                        <a:rPr lang="en-US" sz="1700" dirty="0">
                          <a:effectLst/>
                        </a:rPr>
                        <a:t>Prediction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US" altLang="zh-TW" sz="1700" dirty="0">
                          <a:effectLst/>
                        </a:rPr>
                        <a:t>10</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US" altLang="zh-TW" sz="1700" dirty="0">
                          <a:effectLst/>
                        </a:rPr>
                        <a:t>0</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1462110620"/>
                  </a:ext>
                </a:extLst>
              </a:tr>
              <a:tr h="569494">
                <a:tc vMerge="1">
                  <a:txBody>
                    <a:bodyPr/>
                    <a:lstStyle/>
                    <a:p>
                      <a:endParaRPr lang="zh-TW" altLang="en-US"/>
                    </a:p>
                  </a:txBody>
                  <a:tcP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US" altLang="zh-TW" sz="1700" dirty="0">
                          <a:effectLst/>
                        </a:rPr>
                        <a:t>10</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US" altLang="zh-TW" sz="1700" dirty="0">
                          <a:effectLst/>
                        </a:rPr>
                        <a:t>980</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2411736354"/>
                  </a:ext>
                </a:extLst>
              </a:tr>
            </a:tbl>
          </a:graphicData>
        </a:graphic>
      </p:graphicFrame>
      <p:sp>
        <p:nvSpPr>
          <p:cNvPr id="24" name="TextBox 16">
            <a:extLst>
              <a:ext uri="{FF2B5EF4-FFF2-40B4-BE49-F238E27FC236}">
                <a16:creationId xmlns:a16="http://schemas.microsoft.com/office/drawing/2014/main" id="{6FC0E9B1-381C-4350-9590-585FF8635698}"/>
              </a:ext>
            </a:extLst>
          </p:cNvPr>
          <p:cNvSpPr txBox="1"/>
          <p:nvPr/>
        </p:nvSpPr>
        <p:spPr>
          <a:xfrm>
            <a:off x="1405049" y="1512807"/>
            <a:ext cx="5798807"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微軟正黑體" panose="020B0604030504040204" pitchFamily="34" charset="-120"/>
                <a:ea typeface="微軟正黑體" panose="020B0604030504040204" pitchFamily="34" charset="-120"/>
              </a:rPr>
              <a:t>Confusion Matrix</a:t>
            </a:r>
            <a:r>
              <a:rPr lang="zh-TW" altLang="en-US" sz="2800" b="1" dirty="0">
                <a:latin typeface="微軟正黑體" panose="020B0604030504040204" pitchFamily="34" charset="-120"/>
                <a:ea typeface="微軟正黑體" panose="020B0604030504040204" pitchFamily="34" charset="-120"/>
              </a:rPr>
              <a:t>：衡量指標</a:t>
            </a:r>
            <a:endParaRPr lang="en-US" altLang="zh-TW"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14408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graphicFrame>
        <p:nvGraphicFramePr>
          <p:cNvPr id="21" name="表格 20"/>
          <p:cNvGraphicFramePr>
            <a:graphicFrameLocks noGrp="1"/>
          </p:cNvGraphicFramePr>
          <p:nvPr>
            <p:extLst>
              <p:ext uri="{D42A27DB-BD31-4B8C-83A1-F6EECF244321}">
                <p14:modId xmlns:p14="http://schemas.microsoft.com/office/powerpoint/2010/main" val="2663235658"/>
              </p:ext>
            </p:extLst>
          </p:nvPr>
        </p:nvGraphicFramePr>
        <p:xfrm>
          <a:off x="864440" y="2070879"/>
          <a:ext cx="5640520" cy="2277976"/>
        </p:xfrm>
        <a:graphic>
          <a:graphicData uri="http://schemas.openxmlformats.org/drawingml/2006/table">
            <a:tbl>
              <a:tblPr firstRow="1" firstCol="1" bandRow="1">
                <a:tableStyleId>{5C22544A-7EE6-4342-B048-85BDC9FD1C3A}</a:tableStyleId>
              </a:tblPr>
              <a:tblGrid>
                <a:gridCol w="1259152">
                  <a:extLst>
                    <a:ext uri="{9D8B030D-6E8A-4147-A177-3AD203B41FA5}">
                      <a16:colId xmlns:a16="http://schemas.microsoft.com/office/drawing/2014/main" val="3557496297"/>
                    </a:ext>
                  </a:extLst>
                </a:gridCol>
                <a:gridCol w="1250095">
                  <a:extLst>
                    <a:ext uri="{9D8B030D-6E8A-4147-A177-3AD203B41FA5}">
                      <a16:colId xmlns:a16="http://schemas.microsoft.com/office/drawing/2014/main" val="1233436358"/>
                    </a:ext>
                  </a:extLst>
                </a:gridCol>
                <a:gridCol w="1603381">
                  <a:extLst>
                    <a:ext uri="{9D8B030D-6E8A-4147-A177-3AD203B41FA5}">
                      <a16:colId xmlns:a16="http://schemas.microsoft.com/office/drawing/2014/main" val="334138183"/>
                    </a:ext>
                  </a:extLst>
                </a:gridCol>
                <a:gridCol w="1527892">
                  <a:extLst>
                    <a:ext uri="{9D8B030D-6E8A-4147-A177-3AD203B41FA5}">
                      <a16:colId xmlns:a16="http://schemas.microsoft.com/office/drawing/2014/main" val="999958957"/>
                    </a:ext>
                  </a:extLst>
                </a:gridCol>
              </a:tblGrid>
              <a:tr h="569494">
                <a:tc rowSpan="2" gridSpan="2">
                  <a:txBody>
                    <a:bodyPr/>
                    <a:lstStyle/>
                    <a:p>
                      <a:pPr algn="ctr">
                        <a:lnSpc>
                          <a:spcPct val="100000"/>
                        </a:lnSpc>
                        <a:spcAft>
                          <a:spcPts val="0"/>
                        </a:spcAft>
                      </a:pPr>
                      <a:r>
                        <a:rPr lang="en-GB" sz="1700" dirty="0">
                          <a:effectLst/>
                        </a:rPr>
                        <a:t>Confusion Matrix</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rowSpan="2" hMerge="1">
                  <a:txBody>
                    <a:bodyPr/>
                    <a:lstStyle/>
                    <a:p>
                      <a:endParaRPr lang="zh-TW" altLang="en-US"/>
                    </a:p>
                  </a:txBody>
                  <a:tcPr/>
                </a:tc>
                <a:tc gridSpan="2">
                  <a:txBody>
                    <a:bodyPr/>
                    <a:lstStyle/>
                    <a:p>
                      <a:pPr algn="ctr">
                        <a:lnSpc>
                          <a:spcPct val="100000"/>
                        </a:lnSpc>
                        <a:spcAft>
                          <a:spcPts val="0"/>
                        </a:spcAft>
                      </a:pPr>
                      <a:r>
                        <a:rPr lang="en-GB" sz="1700" dirty="0">
                          <a:effectLst/>
                        </a:rPr>
                        <a:t>True Answers</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hMerge="1">
                  <a:txBody>
                    <a:bodyPr/>
                    <a:lstStyle/>
                    <a:p>
                      <a:endParaRPr lang="zh-TW" altLang="en-US"/>
                    </a:p>
                  </a:txBody>
                  <a:tcPr/>
                </a:tc>
                <a:extLst>
                  <a:ext uri="{0D108BD9-81ED-4DB2-BD59-A6C34878D82A}">
                    <a16:rowId xmlns:a16="http://schemas.microsoft.com/office/drawing/2014/main" val="3453785790"/>
                  </a:ext>
                </a:extLst>
              </a:tr>
              <a:tr h="569494">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650453707"/>
                  </a:ext>
                </a:extLst>
              </a:tr>
              <a:tr h="569494">
                <a:tc rowSpan="2">
                  <a:txBody>
                    <a:bodyPr/>
                    <a:lstStyle/>
                    <a:p>
                      <a:pPr algn="ctr">
                        <a:lnSpc>
                          <a:spcPct val="100000"/>
                        </a:lnSpc>
                        <a:spcAft>
                          <a:spcPts val="0"/>
                        </a:spcAft>
                      </a:pPr>
                      <a:r>
                        <a:rPr lang="en-US" sz="1700" dirty="0">
                          <a:effectLst/>
                        </a:rPr>
                        <a:t>Prediction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Positive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TP </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FP</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1462110620"/>
                  </a:ext>
                </a:extLst>
              </a:tr>
              <a:tr h="569494">
                <a:tc vMerge="1">
                  <a:txBody>
                    <a:bodyPr/>
                    <a:lstStyle/>
                    <a:p>
                      <a:endParaRPr lang="zh-TW" altLang="en-US"/>
                    </a:p>
                  </a:txBody>
                  <a:tcPr/>
                </a:tc>
                <a:tc>
                  <a:txBody>
                    <a:bodyPr/>
                    <a:lstStyle/>
                    <a:p>
                      <a:pPr algn="ctr">
                        <a:lnSpc>
                          <a:spcPct val="100000"/>
                        </a:lnSpc>
                        <a:spcAft>
                          <a:spcPts val="0"/>
                        </a:spcAft>
                      </a:pPr>
                      <a:r>
                        <a:rPr lang="en-GB" sz="1700" dirty="0">
                          <a:effectLst/>
                        </a:rPr>
                        <a:t>Negative</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FN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tc>
                  <a:txBody>
                    <a:bodyPr/>
                    <a:lstStyle/>
                    <a:p>
                      <a:pPr algn="ctr">
                        <a:lnSpc>
                          <a:spcPct val="100000"/>
                        </a:lnSpc>
                        <a:spcAft>
                          <a:spcPts val="0"/>
                        </a:spcAft>
                      </a:pPr>
                      <a:r>
                        <a:rPr lang="en-GB" sz="1700" dirty="0">
                          <a:effectLst/>
                        </a:rPr>
                        <a:t>TN</a:t>
                      </a:r>
                      <a:endParaRPr lang="zh-TW" sz="1700" dirty="0">
                        <a:effectLst/>
                        <a:latin typeface="Times New Roman" panose="02020603050405020304" pitchFamily="18" charset="0"/>
                        <a:ea typeface="SimSun" panose="02010600030101010101" pitchFamily="2" charset="-122"/>
                      </a:endParaRPr>
                    </a:p>
                  </a:txBody>
                  <a:tcPr marL="42386" marR="42386" marT="0" marB="0" anchor="ctr"/>
                </a:tc>
                <a:extLst>
                  <a:ext uri="{0D108BD9-81ED-4DB2-BD59-A6C34878D82A}">
                    <a16:rowId xmlns:a16="http://schemas.microsoft.com/office/drawing/2014/main" val="2411736354"/>
                  </a:ext>
                </a:extLst>
              </a:tr>
            </a:tbl>
          </a:graphicData>
        </a:graphic>
      </p:graphicFrame>
      <mc:AlternateContent xmlns:mc="http://schemas.openxmlformats.org/markup-compatibility/2006" xmlns:a14="http://schemas.microsoft.com/office/drawing/2010/main">
        <mc:Choice Requires="a14">
          <p:sp>
            <p:nvSpPr>
              <p:cNvPr id="18" name="文字方塊 17"/>
              <p:cNvSpPr txBox="1"/>
              <p:nvPr/>
            </p:nvSpPr>
            <p:spPr>
              <a:xfrm>
                <a:off x="6847321" y="1885442"/>
                <a:ext cx="4907296" cy="914674"/>
              </a:xfrm>
              <a:prstGeom prst="rect">
                <a:avLst/>
              </a:prstGeom>
              <a:noFill/>
            </p:spPr>
            <p:txBody>
              <a:bodyPr wrap="square" rtlCol="0">
                <a:spAutoFit/>
              </a:bodyPr>
              <a:lstStyle/>
              <a:p>
                <a:r>
                  <a:rPr lang="en-US" altLang="zh-TW" sz="2600" b="1" i="1" dirty="0">
                    <a:latin typeface="Cambria Math" panose="02040503050406030204" pitchFamily="18" charset="0"/>
                  </a:rPr>
                  <a:t>Precision </a:t>
                </a:r>
                <a14:m>
                  <m:oMath xmlns:m="http://schemas.openxmlformats.org/officeDocument/2006/math">
                    <m:r>
                      <a:rPr lang="en-US" altLang="zh-TW" sz="2600" b="1" i="1">
                        <a:latin typeface="Cambria Math" panose="02040503050406030204" pitchFamily="18" charset="0"/>
                      </a:rPr>
                      <m:t>=</m:t>
                    </m:r>
                    <m:f>
                      <m:fPr>
                        <m:ctrlPr>
                          <a:rPr lang="en-US" altLang="zh-TW" sz="2600" b="1" i="1">
                            <a:latin typeface="Cambria Math" panose="02040503050406030204" pitchFamily="18" charset="0"/>
                          </a:rPr>
                        </m:ctrlPr>
                      </m:fPr>
                      <m:num>
                        <m:r>
                          <a:rPr lang="en-US" altLang="zh-TW" sz="2600" b="1" i="1">
                            <a:latin typeface="Cambria Math" panose="02040503050406030204" pitchFamily="18" charset="0"/>
                          </a:rPr>
                          <m:t>𝑻𝑷</m:t>
                        </m:r>
                      </m:num>
                      <m:den>
                        <m:r>
                          <a:rPr lang="en-US" altLang="zh-TW" sz="2600" b="1" i="1">
                            <a:latin typeface="Cambria Math" panose="02040503050406030204" pitchFamily="18" charset="0"/>
                          </a:rPr>
                          <m:t>𝑻𝑷</m:t>
                        </m:r>
                        <m:r>
                          <a:rPr lang="en-US" altLang="zh-TW" sz="2600" b="1" i="1">
                            <a:latin typeface="Cambria Math" panose="02040503050406030204" pitchFamily="18" charset="0"/>
                          </a:rPr>
                          <m:t>+</m:t>
                        </m:r>
                        <m:r>
                          <a:rPr lang="en-US" altLang="zh-TW" sz="2600" b="1" i="1">
                            <a:latin typeface="Cambria Math" panose="02040503050406030204" pitchFamily="18" charset="0"/>
                          </a:rPr>
                          <m:t>𝑭𝑷</m:t>
                        </m:r>
                      </m:den>
                    </m:f>
                  </m:oMath>
                </a14:m>
                <a:r>
                  <a:rPr lang="zh-TW" altLang="en-US" sz="2600" b="1" i="1" dirty="0">
                    <a:latin typeface="Cambria Math" panose="02040503050406030204" pitchFamily="18" charset="0"/>
                  </a:rPr>
                  <a:t> </a:t>
                </a:r>
                <a:r>
                  <a:rPr lang="en-US" altLang="zh-TW" sz="2600" b="1" i="1" dirty="0">
                    <a:latin typeface="Cambria Math" panose="02040503050406030204" pitchFamily="18" charset="0"/>
                  </a:rPr>
                  <a:t> </a:t>
                </a:r>
              </a:p>
              <a:p>
                <a:r>
                  <a:rPr lang="zh-TW" altLang="en-US" sz="1600" dirty="0">
                    <a:latin typeface="Cambria Math" panose="02040503050406030204" pitchFamily="18" charset="0"/>
                  </a:rPr>
                  <a:t>模型預測在 </a:t>
                </a:r>
                <a:r>
                  <a:rPr lang="en-US" altLang="zh-TW" sz="1600" dirty="0">
                    <a:latin typeface="Cambria Math" panose="02040503050406030204" pitchFamily="18" charset="0"/>
                  </a:rPr>
                  <a:t>positive </a:t>
                </a:r>
                <a:r>
                  <a:rPr lang="zh-TW" altLang="en-US" sz="1600" dirty="0">
                    <a:latin typeface="Cambria Math" panose="02040503050406030204" pitchFamily="18" charset="0"/>
                  </a:rPr>
                  <a:t>的情況下，有多少機率會答對。</a:t>
                </a:r>
              </a:p>
            </p:txBody>
          </p:sp>
        </mc:Choice>
        <mc:Fallback xmlns="">
          <p:sp>
            <p:nvSpPr>
              <p:cNvPr id="18" name="文字方塊 17"/>
              <p:cNvSpPr txBox="1">
                <a:spLocks noRot="1" noChangeAspect="1" noMove="1" noResize="1" noEditPoints="1" noAdjustHandles="1" noChangeArrowheads="1" noChangeShapeType="1" noTextEdit="1"/>
              </p:cNvSpPr>
              <p:nvPr/>
            </p:nvSpPr>
            <p:spPr>
              <a:xfrm>
                <a:off x="6847321" y="1885442"/>
                <a:ext cx="4907296" cy="914674"/>
              </a:xfrm>
              <a:prstGeom prst="rect">
                <a:avLst/>
              </a:prstGeom>
              <a:blipFill>
                <a:blip r:embed="rId3"/>
                <a:stretch>
                  <a:fillRect l="-2236"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6847320" y="3094773"/>
                <a:ext cx="4907295" cy="914674"/>
              </a:xfrm>
              <a:prstGeom prst="rect">
                <a:avLst/>
              </a:prstGeom>
              <a:noFill/>
            </p:spPr>
            <p:txBody>
              <a:bodyPr wrap="square" rtlCol="0">
                <a:spAutoFit/>
              </a:bodyPr>
              <a:lstStyle/>
              <a:p>
                <a:r>
                  <a:rPr lang="en-US" altLang="zh-TW" sz="2600" b="1" i="1" dirty="0">
                    <a:latin typeface="Cambria Math" panose="02040503050406030204" pitchFamily="18" charset="0"/>
                  </a:rPr>
                  <a:t>Recall </a:t>
                </a:r>
                <a14:m>
                  <m:oMath xmlns:m="http://schemas.openxmlformats.org/officeDocument/2006/math">
                    <m:r>
                      <a:rPr lang="en-US" altLang="zh-TW" sz="2600" b="1" i="1">
                        <a:latin typeface="Cambria Math" panose="02040503050406030204" pitchFamily="18" charset="0"/>
                      </a:rPr>
                      <m:t>=</m:t>
                    </m:r>
                    <m:f>
                      <m:fPr>
                        <m:ctrlPr>
                          <a:rPr lang="en-US" altLang="zh-TW" sz="2600" b="1" i="1">
                            <a:latin typeface="Cambria Math" panose="02040503050406030204" pitchFamily="18" charset="0"/>
                          </a:rPr>
                        </m:ctrlPr>
                      </m:fPr>
                      <m:num>
                        <m:r>
                          <a:rPr lang="en-US" altLang="zh-TW" sz="2600" b="1" i="1">
                            <a:latin typeface="Cambria Math" panose="02040503050406030204" pitchFamily="18" charset="0"/>
                          </a:rPr>
                          <m:t>𝑻𝑷</m:t>
                        </m:r>
                      </m:num>
                      <m:den>
                        <m:r>
                          <a:rPr lang="en-US" altLang="zh-TW" sz="2600" b="1" i="1">
                            <a:latin typeface="Cambria Math" panose="02040503050406030204" pitchFamily="18" charset="0"/>
                          </a:rPr>
                          <m:t>𝑻𝑷</m:t>
                        </m:r>
                        <m:r>
                          <a:rPr lang="en-US" altLang="zh-TW" sz="2600" b="1" i="1">
                            <a:latin typeface="Cambria Math" panose="02040503050406030204" pitchFamily="18" charset="0"/>
                          </a:rPr>
                          <m:t>+</m:t>
                        </m:r>
                        <m:r>
                          <a:rPr lang="en-US" altLang="zh-TW" sz="2600" b="1" i="1">
                            <a:latin typeface="Cambria Math" panose="02040503050406030204" pitchFamily="18" charset="0"/>
                          </a:rPr>
                          <m:t>𝑭𝑵</m:t>
                        </m:r>
                      </m:den>
                    </m:f>
                  </m:oMath>
                </a14:m>
                <a:endParaRPr lang="en-US" altLang="zh-TW" sz="2600" b="1" i="1" dirty="0">
                  <a:latin typeface="Cambria Math" panose="02040503050406030204" pitchFamily="18" charset="0"/>
                </a:endParaRPr>
              </a:p>
              <a:p>
                <a:r>
                  <a:rPr lang="zh-TW" altLang="en-US" sz="1600" dirty="0">
                    <a:latin typeface="Cambria Math" panose="02040503050406030204" pitchFamily="18" charset="0"/>
                  </a:rPr>
                  <a:t>在真實</a:t>
                </a:r>
                <a:r>
                  <a:rPr lang="en-US" altLang="zh-TW" sz="1600" dirty="0">
                    <a:latin typeface="Cambria Math" panose="02040503050406030204" pitchFamily="18" charset="0"/>
                  </a:rPr>
                  <a:t> positive </a:t>
                </a:r>
                <a:r>
                  <a:rPr lang="zh-TW" altLang="en-US" sz="1600" dirty="0">
                    <a:latin typeface="Cambria Math" panose="02040503050406030204" pitchFamily="18" charset="0"/>
                  </a:rPr>
                  <a:t>的資料中，有多少是被模型抓出來的。 </a:t>
                </a:r>
              </a:p>
            </p:txBody>
          </p:sp>
        </mc:Choice>
        <mc:Fallback xmlns="">
          <p:sp>
            <p:nvSpPr>
              <p:cNvPr id="20" name="文字方塊 19"/>
              <p:cNvSpPr txBox="1">
                <a:spLocks noRot="1" noChangeAspect="1" noMove="1" noResize="1" noEditPoints="1" noAdjustHandles="1" noChangeArrowheads="1" noChangeShapeType="1" noTextEdit="1"/>
              </p:cNvSpPr>
              <p:nvPr/>
            </p:nvSpPr>
            <p:spPr>
              <a:xfrm>
                <a:off x="6847320" y="3094773"/>
                <a:ext cx="4907295" cy="914674"/>
              </a:xfrm>
              <a:prstGeom prst="rect">
                <a:avLst/>
              </a:prstGeom>
              <a:blipFill>
                <a:blip r:embed="rId4"/>
                <a:stretch>
                  <a:fillRect l="-2236" r="-298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3684700" y="4776193"/>
                <a:ext cx="8863653" cy="670376"/>
              </a:xfrm>
              <a:prstGeom prst="rect">
                <a:avLst/>
              </a:prstGeom>
              <a:noFill/>
            </p:spPr>
            <p:txBody>
              <a:bodyPr wrap="square" rtlCol="0">
                <a:spAutoFit/>
              </a:bodyPr>
              <a:lstStyle/>
              <a:p>
                <a14:m>
                  <m:oMath xmlns:m="http://schemas.openxmlformats.org/officeDocument/2006/math">
                    <m:sSub>
                      <m:sSubPr>
                        <m:ctrlPr>
                          <a:rPr lang="en-US" altLang="zh-TW" sz="2600" b="1" i="1" smtClean="0">
                            <a:latin typeface="Cambria Math" panose="02040503050406030204" pitchFamily="18" charset="0"/>
                          </a:rPr>
                        </m:ctrlPr>
                      </m:sSubPr>
                      <m:e>
                        <m:r>
                          <m:rPr>
                            <m:sty m:val="p"/>
                          </m:rPr>
                          <a:rPr lang="en-US" altLang="zh-TW" sz="2600" b="1" i="1" smtClean="0">
                            <a:latin typeface="Cambria Math" panose="02040503050406030204" pitchFamily="18" charset="0"/>
                          </a:rPr>
                          <m:t>F</m:t>
                        </m:r>
                      </m:e>
                      <m:sub>
                        <m:r>
                          <a:rPr lang="en-US" altLang="zh-TW" sz="2600" b="1" i="1" smtClean="0">
                            <a:latin typeface="Cambria Math" panose="02040503050406030204" pitchFamily="18" charset="0"/>
                          </a:rPr>
                          <m:t>𝟏</m:t>
                        </m:r>
                      </m:sub>
                    </m:sSub>
                    <m:r>
                      <a:rPr lang="zh-TW" altLang="en-US" sz="2600" b="1" i="1">
                        <a:latin typeface="Cambria Math" panose="02040503050406030204" pitchFamily="18" charset="0"/>
                      </a:rPr>
                      <m:t> </m:t>
                    </m:r>
                    <m:r>
                      <a:rPr lang="en-US" altLang="zh-TW" sz="2600" b="1" i="1" smtClean="0">
                        <a:latin typeface="Cambria Math" panose="02040503050406030204" pitchFamily="18" charset="0"/>
                      </a:rPr>
                      <m:t>𝒔𝒄𝒐𝒓𝒆</m:t>
                    </m:r>
                    <m:r>
                      <a:rPr lang="en-US" altLang="zh-TW" sz="2600" b="1" i="1" smtClean="0">
                        <a:latin typeface="Cambria Math" panose="02040503050406030204" pitchFamily="18" charset="0"/>
                      </a:rPr>
                      <m:t> =</m:t>
                    </m:r>
                    <m:f>
                      <m:fPr>
                        <m:ctrlPr>
                          <a:rPr lang="en-US" altLang="zh-TW" sz="2600" b="1" i="1">
                            <a:latin typeface="Cambria Math" panose="02040503050406030204" pitchFamily="18" charset="0"/>
                          </a:rPr>
                        </m:ctrlPr>
                      </m:fPr>
                      <m:num>
                        <m:r>
                          <a:rPr lang="en-US" altLang="zh-TW" sz="2600" b="1" i="1" smtClean="0">
                            <a:latin typeface="Cambria Math" panose="02040503050406030204" pitchFamily="18" charset="0"/>
                          </a:rPr>
                          <m:t>𝟐</m:t>
                        </m:r>
                        <m:r>
                          <a:rPr lang="en-US" altLang="zh-TW" sz="2600" b="1" i="1" smtClean="0">
                            <a:latin typeface="Cambria Math" panose="02040503050406030204" pitchFamily="18" charset="0"/>
                          </a:rPr>
                          <m:t>∗</m:t>
                        </m:r>
                        <m:r>
                          <a:rPr lang="en-US" altLang="zh-TW" sz="2600" b="1" i="1" smtClean="0">
                            <a:latin typeface="Cambria Math" panose="02040503050406030204" pitchFamily="18" charset="0"/>
                          </a:rPr>
                          <m:t>𝑻𝑷</m:t>
                        </m:r>
                      </m:num>
                      <m:den>
                        <m:r>
                          <a:rPr lang="en-US" altLang="zh-TW" sz="2600" b="1" i="1" smtClean="0">
                            <a:latin typeface="Cambria Math" panose="02040503050406030204" pitchFamily="18" charset="0"/>
                          </a:rPr>
                          <m:t>𝟐</m:t>
                        </m:r>
                        <m:r>
                          <a:rPr lang="en-US" altLang="zh-TW" sz="2600" b="1" i="1" smtClean="0">
                            <a:latin typeface="Cambria Math" panose="02040503050406030204" pitchFamily="18" charset="0"/>
                          </a:rPr>
                          <m:t>𝑻𝑷</m:t>
                        </m:r>
                        <m:r>
                          <a:rPr lang="en-US" altLang="zh-TW" sz="2600" b="1" i="1" smtClean="0">
                            <a:latin typeface="Cambria Math" panose="02040503050406030204" pitchFamily="18" charset="0"/>
                          </a:rPr>
                          <m:t>+</m:t>
                        </m:r>
                        <m:r>
                          <a:rPr lang="en-US" altLang="zh-TW" sz="2600" b="1" i="1" smtClean="0">
                            <a:latin typeface="Cambria Math" panose="02040503050406030204" pitchFamily="18" charset="0"/>
                          </a:rPr>
                          <m:t>𝑭𝑷</m:t>
                        </m:r>
                        <m:r>
                          <a:rPr lang="en-US" altLang="zh-TW" sz="2600" b="1" i="1" smtClean="0">
                            <a:latin typeface="Cambria Math" panose="02040503050406030204" pitchFamily="18" charset="0"/>
                          </a:rPr>
                          <m:t>+</m:t>
                        </m:r>
                        <m:r>
                          <a:rPr lang="en-US" altLang="zh-TW" sz="2600" b="1" i="1" smtClean="0">
                            <a:latin typeface="Cambria Math" panose="02040503050406030204" pitchFamily="18" charset="0"/>
                          </a:rPr>
                          <m:t>𝑭𝑵</m:t>
                        </m:r>
                      </m:den>
                    </m:f>
                  </m:oMath>
                </a14:m>
                <a:r>
                  <a:rPr lang="zh-TW" altLang="en-US" sz="2600" b="1" i="1" dirty="0">
                    <a:latin typeface="Cambria Math" panose="02040503050406030204" pitchFamily="18" charset="0"/>
                  </a:rPr>
                  <a:t> </a:t>
                </a:r>
                <a:r>
                  <a:rPr lang="en-US" altLang="zh-TW" b="1" i="1" dirty="0">
                    <a:latin typeface="Cambria Math" panose="02040503050406030204" pitchFamily="18" charset="0"/>
                  </a:rPr>
                  <a:t>  </a:t>
                </a:r>
                <a:r>
                  <a:rPr lang="en-US" altLang="zh-TW" dirty="0">
                    <a:latin typeface="Cambria Math" panose="02040503050406030204" pitchFamily="18" charset="0"/>
                  </a:rPr>
                  <a:t>F1-score </a:t>
                </a:r>
                <a:r>
                  <a:rPr lang="zh-TW" altLang="en-US" dirty="0">
                    <a:latin typeface="Cambria Math" panose="02040503050406030204" pitchFamily="18" charset="0"/>
                  </a:rPr>
                  <a:t>是 </a:t>
                </a:r>
                <a:r>
                  <a:rPr lang="en-US" altLang="zh-TW" dirty="0">
                    <a:latin typeface="Cambria Math" panose="02040503050406030204" pitchFamily="18" charset="0"/>
                  </a:rPr>
                  <a:t>precision </a:t>
                </a:r>
                <a:r>
                  <a:rPr lang="zh-TW" altLang="en-US" dirty="0">
                    <a:latin typeface="Cambria Math" panose="02040503050406030204" pitchFamily="18" charset="0"/>
                  </a:rPr>
                  <a:t>與 </a:t>
                </a:r>
                <a:r>
                  <a:rPr lang="en-US" altLang="zh-TW" dirty="0">
                    <a:latin typeface="Cambria Math" panose="02040503050406030204" pitchFamily="18" charset="0"/>
                  </a:rPr>
                  <a:t>recall </a:t>
                </a:r>
                <a:r>
                  <a:rPr lang="zh-TW" altLang="en-US" dirty="0">
                    <a:latin typeface="Cambria Math" panose="02040503050406030204" pitchFamily="18" charset="0"/>
                  </a:rPr>
                  <a:t>的綜合指標。</a:t>
                </a:r>
              </a:p>
            </p:txBody>
          </p:sp>
        </mc:Choice>
        <mc:Fallback xmlns="">
          <p:sp>
            <p:nvSpPr>
              <p:cNvPr id="22" name="文字方塊 21"/>
              <p:cNvSpPr txBox="1">
                <a:spLocks noRot="1" noChangeAspect="1" noMove="1" noResize="1" noEditPoints="1" noAdjustHandles="1" noChangeArrowheads="1" noChangeShapeType="1" noTextEdit="1"/>
              </p:cNvSpPr>
              <p:nvPr/>
            </p:nvSpPr>
            <p:spPr>
              <a:xfrm>
                <a:off x="3684700" y="4776193"/>
                <a:ext cx="8863653" cy="670376"/>
              </a:xfrm>
              <a:prstGeom prst="rect">
                <a:avLst/>
              </a:prstGeom>
              <a:blipFill>
                <a:blip r:embed="rId5"/>
                <a:stretch>
                  <a:fillRect/>
                </a:stretch>
              </a:blipFill>
            </p:spPr>
            <p:txBody>
              <a:bodyPr/>
              <a:lstStyle/>
              <a:p>
                <a:r>
                  <a:rPr lang="en-US">
                    <a:noFill/>
                  </a:rPr>
                  <a:t> </a:t>
                </a:r>
              </a:p>
            </p:txBody>
          </p:sp>
        </mc:Fallback>
      </mc:AlternateContent>
      <p:sp>
        <p:nvSpPr>
          <p:cNvPr id="24" name="TextBox 16">
            <a:extLst>
              <a:ext uri="{FF2B5EF4-FFF2-40B4-BE49-F238E27FC236}">
                <a16:creationId xmlns:a16="http://schemas.microsoft.com/office/drawing/2014/main" id="{6FC0E9B1-381C-4350-9590-585FF8635698}"/>
              </a:ext>
            </a:extLst>
          </p:cNvPr>
          <p:cNvSpPr txBox="1"/>
          <p:nvPr/>
        </p:nvSpPr>
        <p:spPr>
          <a:xfrm>
            <a:off x="437383" y="1426268"/>
            <a:ext cx="5798807"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微軟正黑體" panose="020B0604030504040204" pitchFamily="34" charset="-120"/>
                <a:ea typeface="微軟正黑體" panose="020B0604030504040204" pitchFamily="34" charset="-120"/>
              </a:rPr>
              <a:t>Confusion Matrix</a:t>
            </a:r>
            <a:r>
              <a:rPr lang="zh-TW" altLang="en-US" sz="2800" b="1" dirty="0">
                <a:latin typeface="微軟正黑體" panose="020B0604030504040204" pitchFamily="34" charset="-120"/>
                <a:ea typeface="微軟正黑體" panose="020B0604030504040204" pitchFamily="34" charset="-120"/>
              </a:rPr>
              <a:t>：衡量指標</a:t>
            </a:r>
            <a:endParaRPr lang="en-US" altLang="zh-TW"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8208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rPr>
              <a:t>Model Evaluation</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5" name="TextBox 16">
            <a:extLst>
              <a:ext uri="{FF2B5EF4-FFF2-40B4-BE49-F238E27FC236}">
                <a16:creationId xmlns:a16="http://schemas.microsoft.com/office/drawing/2014/main" id="{6FC0E9B1-381C-4350-9590-585FF8635698}"/>
              </a:ext>
            </a:extLst>
          </p:cNvPr>
          <p:cNvSpPr txBox="1"/>
          <p:nvPr/>
        </p:nvSpPr>
        <p:spPr>
          <a:xfrm>
            <a:off x="713715" y="1214979"/>
            <a:ext cx="6850757" cy="523220"/>
          </a:xfrm>
          <a:prstGeom prst="rect">
            <a:avLst/>
          </a:prstGeom>
          <a:noFill/>
        </p:spPr>
        <p:txBody>
          <a:bodyPr wrap="square" rtlCol="0">
            <a:spAutoFit/>
          </a:bodyPr>
          <a:lstStyle/>
          <a:p>
            <a:pPr marL="342900" indent="-342900">
              <a:buFont typeface="Arial" panose="020B0604020202020204" pitchFamily="34" charset="0"/>
              <a:buChar char="•"/>
            </a:pPr>
            <a:r>
              <a:rPr lang="en-US" altLang="zh-TW" sz="2800" b="1" dirty="0">
                <a:latin typeface="微軟正黑體" panose="020B0604030504040204" pitchFamily="34" charset="-120"/>
                <a:ea typeface="微軟正黑體" panose="020B0604030504040204" pitchFamily="34" charset="-120"/>
              </a:rPr>
              <a:t>ROC </a:t>
            </a:r>
            <a:r>
              <a:rPr lang="zh-TW" altLang="en-US" sz="2800" b="1" dirty="0">
                <a:latin typeface="微軟正黑體" panose="020B0604030504040204" pitchFamily="34" charset="-120"/>
                <a:ea typeface="微軟正黑體" panose="020B0604030504040204" pitchFamily="34" charset="-120"/>
              </a:rPr>
              <a:t>曲線</a:t>
            </a:r>
            <a:endParaRPr lang="en-US" altLang="zh-TW" sz="28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9" name="矩形 18"/>
              <p:cNvSpPr/>
              <p:nvPr/>
            </p:nvSpPr>
            <p:spPr>
              <a:xfrm>
                <a:off x="1060406" y="1819145"/>
                <a:ext cx="5276213" cy="4403513"/>
              </a:xfrm>
              <a:prstGeom prst="rect">
                <a:avLst/>
              </a:prstGeom>
            </p:spPr>
            <p:txBody>
              <a:bodyPr wrap="square">
                <a:spAutoFit/>
              </a:bodyPr>
              <a:lstStyle/>
              <a:p>
                <a:r>
                  <a:rPr lang="zh-TW" altLang="en-US" sz="2000" dirty="0">
                    <a:latin typeface="微軟正黑體" panose="020B0604030504040204" pitchFamily="34" charset="-120"/>
                    <a:ea typeface="微軟正黑體" panose="020B0604030504040204" pitchFamily="34" charset="-120"/>
                  </a:rPr>
                  <a:t>我們會希望模型可以預測正確，找出 </a:t>
                </a:r>
                <a:r>
                  <a:rPr lang="en-US" altLang="zh-TW" sz="2000" dirty="0">
                    <a:latin typeface="微軟正黑體" panose="020B0604030504040204" pitchFamily="34" charset="-120"/>
                    <a:ea typeface="微軟正黑體" panose="020B0604030504040204" pitchFamily="34" charset="-120"/>
                  </a:rPr>
                  <a:t>positive</a:t>
                </a:r>
              </a:p>
              <a:p>
                <a:r>
                  <a:rPr lang="zh-TW" altLang="en-US" sz="2000" dirty="0">
                    <a:latin typeface="微軟正黑體" panose="020B0604030504040204" pitchFamily="34" charset="-120"/>
                    <a:ea typeface="微軟正黑體" panose="020B0604030504040204" pitchFamily="34" charset="-120"/>
                  </a:rPr>
                  <a:t>但是如果模型就通通都猜 </a:t>
                </a:r>
                <a:r>
                  <a:rPr lang="en-US" altLang="zh-TW" sz="2000" dirty="0">
                    <a:latin typeface="微軟正黑體" panose="020B0604030504040204" pitchFamily="34" charset="-120"/>
                    <a:ea typeface="微軟正黑體" panose="020B0604030504040204" pitchFamily="34" charset="-120"/>
                  </a:rPr>
                  <a:t>positive</a:t>
                </a:r>
                <a:r>
                  <a:rPr lang="zh-TW" altLang="en-US" sz="2000" dirty="0">
                    <a:latin typeface="微軟正黑體" panose="020B0604030504040204" pitchFamily="34" charset="-120"/>
                    <a:ea typeface="微軟正黑體" panose="020B0604030504040204" pitchFamily="34" charset="-120"/>
                  </a:rPr>
                  <a:t>，那不就可以 </a:t>
                </a:r>
                <a:r>
                  <a:rPr lang="en-US" altLang="zh-TW" sz="2000" dirty="0">
                    <a:latin typeface="微軟正黑體" panose="020B0604030504040204" pitchFamily="34" charset="-120"/>
                    <a:ea typeface="微軟正黑體" panose="020B0604030504040204" pitchFamily="34" charset="-120"/>
                  </a:rPr>
                  <a:t>100% </a:t>
                </a:r>
                <a:r>
                  <a:rPr lang="zh-TW" altLang="en-US" sz="2000" dirty="0">
                    <a:latin typeface="微軟正黑體" panose="020B0604030504040204" pitchFamily="34" charset="-120"/>
                    <a:ea typeface="微軟正黑體" panose="020B0604030504040204" pitchFamily="34" charset="-120"/>
                  </a:rPr>
                  <a:t>找出 </a:t>
                </a:r>
                <a:r>
                  <a:rPr lang="en-US" altLang="zh-TW" sz="2000" dirty="0">
                    <a:latin typeface="微軟正黑體" panose="020B0604030504040204" pitchFamily="34" charset="-120"/>
                    <a:ea typeface="微軟正黑體" panose="020B0604030504040204" pitchFamily="34" charset="-120"/>
                  </a:rPr>
                  <a:t>positive </a:t>
                </a:r>
                <a:r>
                  <a:rPr lang="zh-TW" altLang="en-US" sz="2000" dirty="0">
                    <a:latin typeface="微軟正黑體" panose="020B0604030504040204" pitchFamily="34" charset="-120"/>
                    <a:ea typeface="微軟正黑體" panose="020B0604030504040204" pitchFamily="34" charset="-120"/>
                  </a:rPr>
                  <a:t>了</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但是我們不會希望模型這樣</a:t>
                </a:r>
                <a:r>
                  <a:rPr lang="zh-TW" altLang="en-US" sz="2000" dirty="0">
                    <a:solidFill>
                      <a:srgbClr val="FF0000"/>
                    </a:solidFill>
                    <a:latin typeface="微軟正黑體" panose="020B0604030504040204" pitchFamily="34" charset="-120"/>
                    <a:ea typeface="微軟正黑體" panose="020B0604030504040204" pitchFamily="34" charset="-120"/>
                  </a:rPr>
                  <a:t>假猜對</a:t>
                </a:r>
                <a:r>
                  <a:rPr lang="zh-TW" altLang="en-US" sz="2000" dirty="0">
                    <a:latin typeface="微軟正黑體" panose="020B0604030504040204" pitchFamily="34" charset="-120"/>
                    <a:ea typeface="微軟正黑體" panose="020B0604030504040204" pitchFamily="34" charset="-120"/>
                  </a:rPr>
                  <a:t>，因為這樣會同時造成 </a:t>
                </a:r>
                <a:r>
                  <a:rPr lang="en-US" altLang="zh-TW" sz="2000" dirty="0">
                    <a:solidFill>
                      <a:srgbClr val="FF0000"/>
                    </a:solidFill>
                    <a:latin typeface="微軟正黑體" panose="020B0604030504040204" pitchFamily="34" charset="-120"/>
                    <a:ea typeface="微軟正黑體" panose="020B0604030504040204" pitchFamily="34" charset="-120"/>
                  </a:rPr>
                  <a:t>False</a:t>
                </a:r>
                <a:r>
                  <a:rPr lang="en-US" altLang="zh-TW" sz="2000" dirty="0">
                    <a:latin typeface="微軟正黑體" panose="020B0604030504040204" pitchFamily="34" charset="-120"/>
                    <a:ea typeface="微軟正黑體" panose="020B0604030504040204" pitchFamily="34" charset="-120"/>
                  </a:rPr>
                  <a:t> Positive </a:t>
                </a:r>
                <a:r>
                  <a:rPr lang="zh-TW" altLang="en-US" sz="2000" dirty="0">
                    <a:latin typeface="微軟正黑體" panose="020B0604030504040204" pitchFamily="34" charset="-120"/>
                    <a:ea typeface="微軟正黑體" panose="020B0604030504040204" pitchFamily="34" charset="-120"/>
                  </a:rPr>
                  <a:t>也變很高。因此我們需要通過 </a:t>
                </a:r>
                <a:r>
                  <a:rPr lang="en-US" altLang="zh-TW" sz="2000" dirty="0">
                    <a:latin typeface="微軟正黑體" panose="020B0604030504040204" pitchFamily="34" charset="-120"/>
                    <a:ea typeface="微軟正黑體" panose="020B0604030504040204" pitchFamily="34" charset="-120"/>
                  </a:rPr>
                  <a:t>ROC</a:t>
                </a:r>
                <a:r>
                  <a:rPr lang="zh-TW" altLang="en-US" sz="2000" dirty="0">
                    <a:latin typeface="微軟正黑體" panose="020B0604030504040204" pitchFamily="34" charset="-120"/>
                    <a:ea typeface="微軟正黑體" panose="020B0604030504040204" pitchFamily="34" charset="-120"/>
                  </a:rPr>
                  <a:t> 指標來平衡。</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X </a:t>
                </a:r>
                <a:r>
                  <a:rPr lang="zh-TW" altLang="en-US" sz="2000" dirty="0">
                    <a:latin typeface="微軟正黑體" panose="020B0604030504040204" pitchFamily="34" charset="-120"/>
                    <a:ea typeface="微軟正黑體" panose="020B0604030504040204" pitchFamily="34" charset="-120"/>
                  </a:rPr>
                  <a:t>軸 </a:t>
                </a:r>
                <a:r>
                  <a:rPr lang="en-US" altLang="zh-TW" sz="2000" dirty="0">
                    <a:latin typeface="微軟正黑體" panose="020B0604030504040204" pitchFamily="34" charset="-120"/>
                    <a:ea typeface="微軟正黑體" panose="020B0604030504040204" pitchFamily="34" charset="-120"/>
                  </a:rPr>
                  <a:t>FPR = </a:t>
                </a:r>
                <a14:m>
                  <m:oMath xmlns:m="http://schemas.openxmlformats.org/officeDocument/2006/math">
                    <m:f>
                      <m:fPr>
                        <m:ctrlPr>
                          <a:rPr lang="en-US" altLang="zh-TW" sz="2400" b="0" i="1" smtClean="0">
                            <a:latin typeface="Cambria Math" panose="02040503050406030204" pitchFamily="18" charset="0"/>
                            <a:ea typeface="微軟正黑體" panose="020B0604030504040204" pitchFamily="34" charset="-120"/>
                          </a:rPr>
                        </m:ctrlPr>
                      </m:fPr>
                      <m:num>
                        <m:r>
                          <a:rPr lang="en-US" altLang="zh-TW" sz="2400" b="0" i="1" smtClean="0">
                            <a:latin typeface="Cambria Math" panose="02040503050406030204" pitchFamily="18" charset="0"/>
                            <a:ea typeface="微軟正黑體" panose="020B0604030504040204" pitchFamily="34" charset="-120"/>
                          </a:rPr>
                          <m:t>𝐹𝑃</m:t>
                        </m:r>
                      </m:num>
                      <m:den>
                        <m:r>
                          <a:rPr lang="en-US" altLang="zh-TW" sz="2400" b="0" i="1" smtClean="0">
                            <a:latin typeface="Cambria Math" panose="02040503050406030204" pitchFamily="18" charset="0"/>
                            <a:ea typeface="微軟正黑體" panose="020B0604030504040204" pitchFamily="34" charset="-120"/>
                          </a:rPr>
                          <m:t>𝑇𝑁</m:t>
                        </m:r>
                        <m:r>
                          <a:rPr lang="en-US" altLang="zh-TW" sz="2400" b="0" i="1" smtClean="0">
                            <a:latin typeface="Cambria Math" panose="02040503050406030204" pitchFamily="18" charset="0"/>
                            <a:ea typeface="微軟正黑體" panose="020B0604030504040204" pitchFamily="34" charset="-120"/>
                          </a:rPr>
                          <m:t>+</m:t>
                        </m:r>
                        <m:r>
                          <a:rPr lang="en-US" altLang="zh-TW" sz="2400" b="0" i="1" smtClean="0">
                            <a:latin typeface="Cambria Math" panose="02040503050406030204" pitchFamily="18" charset="0"/>
                            <a:ea typeface="微軟正黑體" panose="020B0604030504040204" pitchFamily="34" charset="-120"/>
                          </a:rPr>
                          <m:t>𝐹𝑃</m:t>
                        </m:r>
                      </m:den>
                    </m:f>
                  </m:oMath>
                </a14:m>
                <a:r>
                  <a:rPr lang="en-US" altLang="zh-TW" sz="2400" b="0" dirty="0">
                    <a:latin typeface="微軟正黑體" panose="020B0604030504040204" pitchFamily="34" charset="-120"/>
                    <a:ea typeface="微軟正黑體" panose="020B0604030504040204" pitchFamily="34" charset="-120"/>
                  </a:rPr>
                  <a:t> </a:t>
                </a:r>
              </a:p>
              <a:p>
                <a:r>
                  <a:rPr lang="en-US" altLang="zh-TW" sz="2400" dirty="0">
                    <a:latin typeface="微軟正黑體" panose="020B0604030504040204" pitchFamily="34" charset="-120"/>
                    <a:ea typeface="微軟正黑體" panose="020B0604030504040204" pitchFamily="34" charset="-120"/>
                  </a:rPr>
                  <a:t>Y</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軸 </a:t>
                </a:r>
                <a:r>
                  <a:rPr lang="en-US" altLang="zh-TW" sz="2000" dirty="0">
                    <a:latin typeface="微軟正黑體" panose="020B0604030504040204" pitchFamily="34" charset="-120"/>
                    <a:ea typeface="微軟正黑體" panose="020B0604030504040204" pitchFamily="34" charset="-120"/>
                  </a:rPr>
                  <a:t>TPR</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14:m>
                  <m:oMath xmlns:m="http://schemas.openxmlformats.org/officeDocument/2006/math">
                    <m:f>
                      <m:fPr>
                        <m:ctrlPr>
                          <a:rPr lang="en-US" altLang="zh-TW" sz="2400" b="0" i="1" smtClean="0">
                            <a:latin typeface="Cambria Math" panose="02040503050406030204" pitchFamily="18" charset="0"/>
                            <a:ea typeface="微軟正黑體" panose="020B0604030504040204" pitchFamily="34" charset="-120"/>
                          </a:rPr>
                        </m:ctrlPr>
                      </m:fPr>
                      <m:num>
                        <m:r>
                          <a:rPr lang="en-US" altLang="zh-TW" sz="2400" b="0" i="1" smtClean="0">
                            <a:latin typeface="Cambria Math" panose="02040503050406030204" pitchFamily="18" charset="0"/>
                            <a:ea typeface="微軟正黑體" panose="020B0604030504040204" pitchFamily="34" charset="-120"/>
                          </a:rPr>
                          <m:t>𝑇𝑃</m:t>
                        </m:r>
                      </m:num>
                      <m:den>
                        <m:r>
                          <a:rPr lang="en-US" altLang="zh-TW" sz="2400" b="0" i="1" smtClean="0">
                            <a:latin typeface="Cambria Math" panose="02040503050406030204" pitchFamily="18" charset="0"/>
                            <a:ea typeface="微軟正黑體" panose="020B0604030504040204" pitchFamily="34" charset="-120"/>
                          </a:rPr>
                          <m:t>𝑇𝑃</m:t>
                        </m:r>
                        <m:r>
                          <a:rPr lang="en-US" altLang="zh-TW" sz="2400" b="0" i="1" smtClean="0">
                            <a:latin typeface="Cambria Math" panose="02040503050406030204" pitchFamily="18" charset="0"/>
                            <a:ea typeface="微軟正黑體" panose="020B0604030504040204" pitchFamily="34" charset="-120"/>
                          </a:rPr>
                          <m:t>+</m:t>
                        </m:r>
                        <m:r>
                          <a:rPr lang="en-US" altLang="zh-TW" sz="2400" b="0" i="1" smtClean="0">
                            <a:latin typeface="Cambria Math" panose="02040503050406030204" pitchFamily="18" charset="0"/>
                            <a:ea typeface="微軟正黑體" panose="020B0604030504040204" pitchFamily="34" charset="-120"/>
                          </a:rPr>
                          <m:t>𝐹𝑁</m:t>
                        </m:r>
                      </m:den>
                    </m:f>
                    <m:r>
                      <a:rPr lang="en-US" altLang="zh-TW" sz="2400" b="0" i="1" smtClean="0">
                        <a:latin typeface="Cambria Math" panose="02040503050406030204" pitchFamily="18" charset="0"/>
                        <a:ea typeface="微軟正黑體" panose="020B0604030504040204" pitchFamily="34" charset="-120"/>
                      </a:rPr>
                      <m:t>=</m:t>
                    </m:r>
                    <m:r>
                      <a:rPr lang="en-US" altLang="zh-TW" sz="2400" b="0" i="1" smtClean="0">
                        <a:latin typeface="Cambria Math" panose="02040503050406030204" pitchFamily="18" charset="0"/>
                        <a:ea typeface="微軟正黑體" panose="020B0604030504040204" pitchFamily="34" charset="-120"/>
                      </a:rPr>
                      <m:t>𝑟𝑒𝑐𝑎𝑙𝑙</m:t>
                    </m:r>
                  </m:oMath>
                </a14:m>
                <a:endParaRPr lang="en-US" altLang="zh-TW" sz="2400" b="0" dirty="0">
                  <a:latin typeface="微軟正黑體" panose="020B0604030504040204" pitchFamily="34" charset="-120"/>
                  <a:ea typeface="微軟正黑體" panose="020B0604030504040204" pitchFamily="34" charset="-120"/>
                </a:endParaRPr>
              </a:p>
              <a:p>
                <a:endParaRPr lang="en-US" altLang="zh-TW" sz="2400" b="0" dirty="0">
                  <a:latin typeface="微軟正黑體" panose="020B0604030504040204" pitchFamily="34" charset="-120"/>
                  <a:ea typeface="微軟正黑體" panose="020B0604030504040204" pitchFamily="34" charset="-120"/>
                </a:endParaRPr>
              </a:p>
              <a:p>
                <a:r>
                  <a:rPr lang="zh-TW" altLang="en-US" sz="2400" b="0" dirty="0">
                    <a:latin typeface="微軟正黑體" panose="020B0604030504040204" pitchFamily="34" charset="-120"/>
                    <a:ea typeface="微軟正黑體" panose="020B0604030504040204" pitchFamily="34" charset="-120"/>
                  </a:rPr>
                  <a:t>透過這個指標就可以看出來模型在增加 </a:t>
                </a:r>
                <a:r>
                  <a:rPr lang="en-US" altLang="zh-TW" sz="2400" b="0" dirty="0">
                    <a:latin typeface="微軟正黑體" panose="020B0604030504040204" pitchFamily="34" charset="-120"/>
                    <a:ea typeface="微軟正黑體" panose="020B0604030504040204" pitchFamily="34" charset="-120"/>
                  </a:rPr>
                  <a:t>TP</a:t>
                </a:r>
                <a:r>
                  <a:rPr lang="zh-TW" altLang="en-US" sz="2400" b="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的同時，</a:t>
                </a:r>
                <a:r>
                  <a:rPr lang="en-US" altLang="zh-TW" sz="2400" dirty="0">
                    <a:latin typeface="微軟正黑體" panose="020B0604030504040204" pitchFamily="34" charset="-120"/>
                    <a:ea typeface="微軟正黑體" panose="020B0604030504040204" pitchFamily="34" charset="-120"/>
                  </a:rPr>
                  <a:t>FP</a:t>
                </a:r>
                <a:r>
                  <a:rPr lang="zh-TW" altLang="en-US" sz="2400" dirty="0">
                    <a:latin typeface="微軟正黑體" panose="020B0604030504040204" pitchFamily="34" charset="-120"/>
                    <a:ea typeface="微軟正黑體" panose="020B0604030504040204" pitchFamily="34" charset="-120"/>
                  </a:rPr>
                  <a:t> 有沒有跟著增加。</a:t>
                </a:r>
                <a:endParaRPr lang="en-US" altLang="zh-TW" sz="2400" b="0" dirty="0">
                  <a:latin typeface="微軟正黑體" panose="020B0604030504040204" pitchFamily="34" charset="-120"/>
                  <a:ea typeface="微軟正黑體" panose="020B0604030504040204" pitchFamily="34" charset="-120"/>
                </a:endParaRPr>
              </a:p>
            </p:txBody>
          </p:sp>
        </mc:Choice>
        <mc:Fallback xmlns="">
          <p:sp>
            <p:nvSpPr>
              <p:cNvPr id="19" name="矩形 18"/>
              <p:cNvSpPr>
                <a:spLocks noRot="1" noChangeAspect="1" noMove="1" noResize="1" noEditPoints="1" noAdjustHandles="1" noChangeArrowheads="1" noChangeShapeType="1" noTextEdit="1"/>
              </p:cNvSpPr>
              <p:nvPr/>
            </p:nvSpPr>
            <p:spPr>
              <a:xfrm>
                <a:off x="1060406" y="1819145"/>
                <a:ext cx="5276213" cy="4403513"/>
              </a:xfrm>
              <a:prstGeom prst="rect">
                <a:avLst/>
              </a:prstGeom>
              <a:blipFill>
                <a:blip r:embed="rId3"/>
                <a:stretch>
                  <a:fillRect l="-1850" t="-692" r="-1156" b="-2213"/>
                </a:stretch>
              </a:blipFill>
            </p:spPr>
            <p:txBody>
              <a:bodyPr/>
              <a:lstStyle/>
              <a:p>
                <a:r>
                  <a:rPr lang="en-US">
                    <a:noFill/>
                  </a:rPr>
                  <a:t> </a:t>
                </a:r>
              </a:p>
            </p:txBody>
          </p:sp>
        </mc:Fallback>
      </mc:AlternateContent>
      <p:sp>
        <p:nvSpPr>
          <p:cNvPr id="24" name="文字方塊 23"/>
          <p:cNvSpPr txBox="1"/>
          <p:nvPr/>
        </p:nvSpPr>
        <p:spPr>
          <a:xfrm>
            <a:off x="6931348" y="5308776"/>
            <a:ext cx="5239307" cy="1132490"/>
          </a:xfrm>
          <a:prstGeom prst="rect">
            <a:avLst/>
          </a:prstGeom>
          <a:noFill/>
        </p:spPr>
        <p:txBody>
          <a:bodyPr wrap="square" rtlCol="0">
            <a:spAutoFit/>
          </a:bodyPr>
          <a:lstStyle/>
          <a:p>
            <a:pPr algn="l">
              <a:lnSpc>
                <a:spcPct val="150000"/>
              </a:lnSpc>
            </a:pPr>
            <a:r>
              <a:rPr lang="en-US" altLang="zh-TW" sz="2400" b="1" kern="1200" dirty="0">
                <a:solidFill>
                  <a:srgbClr val="FF0000"/>
                </a:solidFill>
                <a:latin typeface="微軟正黑體" panose="020B0604030504040204" pitchFamily="34" charset="-120"/>
                <a:ea typeface="微軟正黑體" panose="020B0604030504040204" pitchFamily="34" charset="-120"/>
              </a:rPr>
              <a:t>ROC</a:t>
            </a:r>
            <a:r>
              <a:rPr lang="zh-TW" altLang="zh-TW" sz="2400" b="1" kern="1200" dirty="0">
                <a:solidFill>
                  <a:srgbClr val="FF0000"/>
                </a:solidFill>
                <a:latin typeface="微軟正黑體" panose="020B0604030504040204" pitchFamily="34" charset="-120"/>
                <a:ea typeface="微軟正黑體" panose="020B0604030504040204" pitchFamily="34" charset="-120"/>
              </a:rPr>
              <a:t>曲線越接近</a:t>
            </a:r>
            <a:r>
              <a:rPr lang="zh-TW" altLang="zh-TW" sz="2400" b="1" dirty="0">
                <a:solidFill>
                  <a:srgbClr val="FF0000"/>
                </a:solidFill>
                <a:latin typeface="微軟正黑體" panose="020B0604030504040204" pitchFamily="34" charset="-120"/>
                <a:ea typeface="微軟正黑體" panose="020B0604030504040204" pitchFamily="34" charset="-120"/>
              </a:rPr>
              <a:t>左上方，效能越好</a:t>
            </a:r>
            <a:endParaRPr lang="en-US" altLang="zh-TW" sz="2400" b="1" dirty="0">
              <a:solidFill>
                <a:srgbClr val="FF0000"/>
              </a:solidFill>
              <a:latin typeface="微軟正黑體" panose="020B0604030504040204" pitchFamily="34" charset="-120"/>
              <a:ea typeface="微軟正黑體" panose="020B0604030504040204" pitchFamily="34" charset="-120"/>
            </a:endParaRPr>
          </a:p>
          <a:p>
            <a:pPr algn="l">
              <a:lnSpc>
                <a:spcPct val="150000"/>
              </a:lnSpc>
            </a:pPr>
            <a:r>
              <a:rPr lang="en-US" altLang="zh-TW" sz="2400" b="1" dirty="0">
                <a:solidFill>
                  <a:srgbClr val="FF0000"/>
                </a:solidFill>
                <a:latin typeface="微軟正黑體" panose="020B0604030504040204" pitchFamily="34" charset="-120"/>
                <a:ea typeface="微軟正黑體" panose="020B0604030504040204" pitchFamily="34" charset="-120"/>
              </a:rPr>
              <a:t>AUC</a:t>
            </a:r>
            <a:r>
              <a:rPr lang="zh-TW" altLang="en-US" sz="2400" b="1" dirty="0">
                <a:solidFill>
                  <a:srgbClr val="FF0000"/>
                </a:solidFill>
                <a:latin typeface="微軟正黑體" panose="020B0604030504040204" pitchFamily="34" charset="-120"/>
                <a:ea typeface="微軟正黑體" panose="020B0604030504040204" pitchFamily="34" charset="-120"/>
              </a:rPr>
              <a:t>面積越大，模型預</a:t>
            </a:r>
            <a:r>
              <a:rPr lang="zh-TW" altLang="en-US" sz="2400" b="1" kern="1200" dirty="0">
                <a:solidFill>
                  <a:srgbClr val="FF0000"/>
                </a:solidFill>
                <a:latin typeface="微軟正黑體" panose="020B0604030504040204" pitchFamily="34" charset="-120"/>
                <a:ea typeface="微軟正黑體" panose="020B0604030504040204" pitchFamily="34" charset="-120"/>
              </a:rPr>
              <a:t>測效果越好</a:t>
            </a:r>
            <a:r>
              <a:rPr lang="zh-TW" altLang="zh-TW" sz="2400" b="1" kern="1200" dirty="0">
                <a:solidFill>
                  <a:srgbClr val="FF0000"/>
                </a:solidFill>
                <a:latin typeface="微軟正黑體" panose="020B0604030504040204" pitchFamily="34" charset="-120"/>
                <a:ea typeface="微軟正黑體" panose="020B0604030504040204" pitchFamily="34" charset="-120"/>
              </a:rPr>
              <a:t> </a:t>
            </a:r>
          </a:p>
        </p:txBody>
      </p:sp>
      <p:pic>
        <p:nvPicPr>
          <p:cNvPr id="26" name="圖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345" y="1216963"/>
            <a:ext cx="5532584" cy="4149438"/>
          </a:xfrm>
          <a:prstGeom prst="rect">
            <a:avLst/>
          </a:prstGeom>
        </p:spPr>
      </p:pic>
    </p:spTree>
    <p:extLst>
      <p:ext uri="{BB962C8B-B14F-4D97-AF65-F5344CB8AC3E}">
        <p14:creationId xmlns:p14="http://schemas.microsoft.com/office/powerpoint/2010/main" val="70778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966038" y="416734"/>
            <a:ext cx="10515599" cy="652366"/>
          </a:xfrm>
        </p:spPr>
        <p:txBody>
          <a:bodyPr/>
          <a:lstStyle/>
          <a:p>
            <a:pPr algn="ctr"/>
            <a:r>
              <a:rPr kumimoji="1" lang="en-US" altLang="zh-TW" sz="5400" dirty="0">
                <a:effectLst/>
              </a:rPr>
              <a:t>Machine Learning process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Picture 2">
            <a:extLst>
              <a:ext uri="{FF2B5EF4-FFF2-40B4-BE49-F238E27FC236}">
                <a16:creationId xmlns:a16="http://schemas.microsoft.com/office/drawing/2014/main" id="{654A6996-BE2B-43E6-B0B0-CBE46F001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946" y="1299024"/>
            <a:ext cx="9897781" cy="507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774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solidFill>
            <a:srgbClr val="F1CD35"/>
          </a:solidFill>
        </p:spPr>
        <p:txBody>
          <a:bodyPr/>
          <a:lstStyle/>
          <a:p>
            <a:r>
              <a:rPr kumimoji="1" lang="en-US" altLang="zh-CN" dirty="0"/>
              <a:t>05</a:t>
            </a:r>
            <a:endParaRPr kumimoji="1" lang="zh-CN" altLang="en-US" dirty="0"/>
          </a:p>
        </p:txBody>
      </p:sp>
      <p:sp>
        <p:nvSpPr>
          <p:cNvPr id="3" name="文本占位符 2"/>
          <p:cNvSpPr>
            <a:spLocks noGrp="1"/>
          </p:cNvSpPr>
          <p:nvPr>
            <p:ph type="body" sz="quarter" idx="13"/>
          </p:nvPr>
        </p:nvSpPr>
        <p:spPr>
          <a:xfrm>
            <a:off x="5339204" y="1977155"/>
            <a:ext cx="6594889" cy="3844213"/>
          </a:xfrm>
        </p:spPr>
        <p:txBody>
          <a:bodyPr/>
          <a:lstStyle/>
          <a:p>
            <a:r>
              <a:rPr kumimoji="1" lang="en-US" altLang="zh-TW" sz="8800" dirty="0">
                <a:solidFill>
                  <a:srgbClr val="F1CD35"/>
                </a:solidFill>
              </a:rPr>
              <a:t>Imbalance Dataset</a:t>
            </a:r>
          </a:p>
        </p:txBody>
      </p:sp>
    </p:spTree>
    <p:extLst>
      <p:ext uri="{BB962C8B-B14F-4D97-AF65-F5344CB8AC3E}">
        <p14:creationId xmlns:p14="http://schemas.microsoft.com/office/powerpoint/2010/main" val="304644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4800" dirty="0">
                <a:solidFill>
                  <a:srgbClr val="F1CD35"/>
                </a:solidFill>
                <a:effectLst/>
              </a:rPr>
              <a:t>What is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9" name="文字方塊 18"/>
          <p:cNvSpPr txBox="1"/>
          <p:nvPr/>
        </p:nvSpPr>
        <p:spPr>
          <a:xfrm>
            <a:off x="1881487" y="1642589"/>
            <a:ext cx="4025238"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Balanced dataset</a:t>
            </a:r>
            <a:endParaRPr lang="zh-TW" altLang="en-US" sz="280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6126222" y="1656238"/>
            <a:ext cx="4201090"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Imbalanced dataset</a:t>
            </a:r>
            <a:endParaRPr lang="zh-TW" altLang="en-US" sz="2800" dirty="0">
              <a:latin typeface="微軟正黑體" panose="020B0604030504040204" pitchFamily="34" charset="-120"/>
              <a:ea typeface="微軟正黑體" panose="020B0604030504040204" pitchFamily="34" charset="-120"/>
            </a:endParaRPr>
          </a:p>
        </p:txBody>
      </p:sp>
      <p:grpSp>
        <p:nvGrpSpPr>
          <p:cNvPr id="21" name="群組 20"/>
          <p:cNvGrpSpPr/>
          <p:nvPr/>
        </p:nvGrpSpPr>
        <p:grpSpPr>
          <a:xfrm>
            <a:off x="3007507" y="2329087"/>
            <a:ext cx="1806380" cy="1714444"/>
            <a:chOff x="2890875" y="3873606"/>
            <a:chExt cx="1806380" cy="1714444"/>
          </a:xfrm>
        </p:grpSpPr>
        <p:sp>
          <p:nvSpPr>
            <p:cNvPr id="22" name="橢圓 21"/>
            <p:cNvSpPr/>
            <p:nvPr/>
          </p:nvSpPr>
          <p:spPr>
            <a:xfrm>
              <a:off x="3455371" y="5065587"/>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a:off x="3034459" y="4020114"/>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2890875" y="4359453"/>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3270313" y="4215726"/>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516603" y="4370906"/>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a:off x="3503578" y="4713688"/>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3178515" y="4575070"/>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3007507" y="4793567"/>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3124140" y="5198452"/>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3633235" y="5364115"/>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4160311" y="4763568"/>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628442" y="3873606"/>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4032826" y="392058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3836687" y="4576508"/>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4177360" y="519256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4463990" y="4905534"/>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50475" y="4256160"/>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41533" y="4541638"/>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3931458" y="4231607"/>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3939734" y="5005505"/>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2" name="群組 41"/>
          <p:cNvGrpSpPr/>
          <p:nvPr/>
        </p:nvGrpSpPr>
        <p:grpSpPr>
          <a:xfrm>
            <a:off x="7235895" y="2292212"/>
            <a:ext cx="2047852" cy="1714444"/>
            <a:chOff x="7775754" y="3836731"/>
            <a:chExt cx="2047852" cy="1714444"/>
          </a:xfrm>
        </p:grpSpPr>
        <p:sp>
          <p:nvSpPr>
            <p:cNvPr id="43" name="橢圓 42"/>
            <p:cNvSpPr/>
            <p:nvPr/>
          </p:nvSpPr>
          <p:spPr>
            <a:xfrm>
              <a:off x="8319730" y="5028712"/>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8105131" y="3983239"/>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p:cNvSpPr/>
            <p:nvPr/>
          </p:nvSpPr>
          <p:spPr>
            <a:xfrm>
              <a:off x="8036055" y="4484079"/>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p:cNvSpPr/>
            <p:nvPr/>
          </p:nvSpPr>
          <p:spPr>
            <a:xfrm>
              <a:off x="7775754" y="4303177"/>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8380962" y="4334031"/>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8367937" y="4676813"/>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9590341" y="4733968"/>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7871866" y="4756692"/>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p:cNvSpPr/>
            <p:nvPr/>
          </p:nvSpPr>
          <p:spPr>
            <a:xfrm>
              <a:off x="7988499" y="5161577"/>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p:cNvSpPr/>
            <p:nvPr/>
          </p:nvSpPr>
          <p:spPr>
            <a:xfrm>
              <a:off x="8497594" y="5327240"/>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p:cNvSpPr/>
            <p:nvPr/>
          </p:nvSpPr>
          <p:spPr>
            <a:xfrm>
              <a:off x="8492801" y="3836731"/>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p:cNvSpPr/>
            <p:nvPr/>
          </p:nvSpPr>
          <p:spPr>
            <a:xfrm>
              <a:off x="8897185" y="388371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8795817" y="4194732"/>
              <a:ext cx="233265" cy="2239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p:cNvSpPr/>
            <p:nvPr/>
          </p:nvSpPr>
          <p:spPr>
            <a:xfrm>
              <a:off x="8720221" y="4638830"/>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p:cNvSpPr/>
            <p:nvPr/>
          </p:nvSpPr>
          <p:spPr>
            <a:xfrm>
              <a:off x="8726066" y="4953619"/>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p:cNvSpPr/>
            <p:nvPr/>
          </p:nvSpPr>
          <p:spPr>
            <a:xfrm>
              <a:off x="9081904" y="4845936"/>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p:cNvSpPr/>
            <p:nvPr/>
          </p:nvSpPr>
          <p:spPr>
            <a:xfrm>
              <a:off x="9377840" y="5049609"/>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p:cNvSpPr/>
            <p:nvPr/>
          </p:nvSpPr>
          <p:spPr>
            <a:xfrm>
              <a:off x="8939694" y="5299136"/>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a:off x="9357076" y="4079242"/>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p:cNvSpPr/>
            <p:nvPr/>
          </p:nvSpPr>
          <p:spPr>
            <a:xfrm>
              <a:off x="9222136" y="4490527"/>
              <a:ext cx="233265" cy="223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3" name="矩形 62"/>
          <p:cNvSpPr/>
          <p:nvPr/>
        </p:nvSpPr>
        <p:spPr>
          <a:xfrm>
            <a:off x="1207522" y="4604777"/>
            <a:ext cx="10721463" cy="1132490"/>
          </a:xfrm>
          <a:prstGeom prst="rect">
            <a:avLst/>
          </a:prstGeom>
        </p:spPr>
        <p:txBody>
          <a:bodyPr wrap="square">
            <a:spAutoFit/>
          </a:bodyPr>
          <a:lstStyle/>
          <a:p>
            <a:pPr algn="ctr" defTabSz="914400" hangingPunct="1">
              <a:lnSpc>
                <a:spcPct val="150000"/>
              </a:lnSpc>
              <a:defRPr/>
            </a:pPr>
            <a:r>
              <a:rPr lang="zh-TW" altLang="zh-TW" sz="2400" dirty="0">
                <a:latin typeface="微軟正黑體" panose="020B0604030504040204" pitchFamily="34" charset="-120"/>
                <a:ea typeface="微軟正黑體" panose="020B0604030504040204" pitchFamily="34" charset="-120"/>
              </a:rPr>
              <a:t>以二元分類的理想平衡資料集來說，兩類的樣本數應該差不多，</a:t>
            </a:r>
            <a:endParaRPr lang="en-US" altLang="zh-TW" sz="2400" dirty="0">
              <a:latin typeface="微軟正黑體" panose="020B0604030504040204" pitchFamily="34" charset="-120"/>
              <a:ea typeface="微軟正黑體" panose="020B0604030504040204" pitchFamily="34" charset="-120"/>
            </a:endParaRPr>
          </a:p>
          <a:p>
            <a:pPr algn="ctr" defTabSz="914400" hangingPunct="1">
              <a:lnSpc>
                <a:spcPct val="150000"/>
              </a:lnSpc>
              <a:defRPr/>
            </a:pPr>
            <a:r>
              <a:rPr lang="zh-TW" altLang="zh-TW" sz="2400" dirty="0">
                <a:latin typeface="微軟正黑體" panose="020B0604030504040204" pitchFamily="34" charset="-120"/>
                <a:ea typeface="微軟正黑體" panose="020B0604030504040204" pitchFamily="34" charset="-120"/>
              </a:rPr>
              <a:t>而不平衡資料集則是指在一個資料集中，某一類的資料數遠大於另外一類。</a:t>
            </a:r>
          </a:p>
        </p:txBody>
      </p:sp>
    </p:spTree>
    <p:extLst>
      <p:ext uri="{BB962C8B-B14F-4D97-AF65-F5344CB8AC3E}">
        <p14:creationId xmlns:p14="http://schemas.microsoft.com/office/powerpoint/2010/main" val="359319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圖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84877" y="2796054"/>
            <a:ext cx="3552557" cy="3552557"/>
          </a:xfrm>
          <a:prstGeom prst="rect">
            <a:avLst/>
          </a:prstGeom>
        </p:spPr>
      </p:pic>
      <p:pic>
        <p:nvPicPr>
          <p:cNvPr id="70" name="圖片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82168" y="3868615"/>
            <a:ext cx="2479996" cy="2479996"/>
          </a:xfrm>
          <a:prstGeom prst="rect">
            <a:avLst/>
          </a:prstGeom>
        </p:spPr>
      </p:pic>
      <p:pic>
        <p:nvPicPr>
          <p:cNvPr id="69" name="圖片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28421" y="3304743"/>
            <a:ext cx="3043869" cy="3043869"/>
          </a:xfrm>
          <a:prstGeom prst="rect">
            <a:avLst/>
          </a:prstGeom>
        </p:spPr>
      </p:pic>
      <p:pic>
        <p:nvPicPr>
          <p:cNvPr id="66" name="圖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86779" y="3601217"/>
            <a:ext cx="2747395" cy="2747395"/>
          </a:xfrm>
          <a:prstGeom prst="rect">
            <a:avLst/>
          </a:prstGeom>
        </p:spPr>
      </p:pic>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4800" dirty="0">
                <a:solidFill>
                  <a:srgbClr val="F1CD35"/>
                </a:solidFill>
                <a:effectLst/>
              </a:rPr>
              <a:t>What is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64" name="圖片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891" y="3077875"/>
            <a:ext cx="3270738" cy="3270738"/>
          </a:xfrm>
          <a:prstGeom prst="rect">
            <a:avLst/>
          </a:prstGeom>
        </p:spPr>
      </p:pic>
      <p:sp>
        <p:nvSpPr>
          <p:cNvPr id="65" name="矩形 64"/>
          <p:cNvSpPr/>
          <p:nvPr/>
        </p:nvSpPr>
        <p:spPr>
          <a:xfrm>
            <a:off x="2050678" y="1600558"/>
            <a:ext cx="9133136" cy="954107"/>
          </a:xfrm>
          <a:prstGeom prst="rect">
            <a:avLst/>
          </a:prstGeom>
        </p:spPr>
        <p:txBody>
          <a:bodyPr wrap="square">
            <a:spAutoFit/>
          </a:bodyPr>
          <a:lstStyle/>
          <a:p>
            <a:r>
              <a:rPr lang="zh-TW" altLang="en-US" sz="2800" kern="1200" dirty="0">
                <a:solidFill>
                  <a:schemeClr val="tx1"/>
                </a:solidFill>
                <a:latin typeface="微軟正黑體" panose="020B0604030504040204" pitchFamily="34" charset="-120"/>
                <a:ea typeface="微軟正黑體" panose="020B0604030504040204" pitchFamily="34" charset="-120"/>
              </a:rPr>
              <a:t>現實生活中，</a:t>
            </a:r>
            <a:r>
              <a:rPr lang="zh-TW" altLang="zh-TW" sz="2800" kern="1200" dirty="0">
                <a:solidFill>
                  <a:schemeClr val="tx1"/>
                </a:solidFill>
                <a:latin typeface="微軟正黑體" panose="020B0604030504040204" pitchFamily="34" charset="-120"/>
                <a:ea typeface="微軟正黑體" panose="020B0604030504040204" pitchFamily="34" charset="-120"/>
              </a:rPr>
              <a:t>大多數的資料都是屬於不平衡資料集</a:t>
            </a:r>
            <a:r>
              <a:rPr lang="zh-TW" altLang="en-US" sz="2800" kern="1200" dirty="0">
                <a:solidFill>
                  <a:schemeClr val="tx1"/>
                </a:solidFill>
                <a:latin typeface="微軟正黑體" panose="020B0604030504040204" pitchFamily="34" charset="-120"/>
                <a:ea typeface="微軟正黑體" panose="020B0604030504040204" pitchFamily="34" charset="-120"/>
              </a:rPr>
              <a:t>。</a:t>
            </a:r>
            <a:endParaRPr lang="en-US" altLang="zh-TW" sz="2800" kern="1200" dirty="0">
              <a:solidFill>
                <a:schemeClr val="tx1"/>
              </a:solidFill>
              <a:latin typeface="微軟正黑體" panose="020B0604030504040204" pitchFamily="34" charset="-120"/>
              <a:ea typeface="微軟正黑體" panose="020B0604030504040204" pitchFamily="34" charset="-120"/>
            </a:endParaRPr>
          </a:p>
          <a:p>
            <a:r>
              <a:rPr lang="zh-TW" altLang="zh-TW" sz="2800" dirty="0">
                <a:latin typeface="微軟正黑體" panose="020B0604030504040204" pitchFamily="34" charset="-120"/>
                <a:ea typeface="微軟正黑體" panose="020B0604030504040204" pitchFamily="34" charset="-120"/>
              </a:rPr>
              <a:t>因此在構建分類模型前，需要先處理資料不平衡的問題</a:t>
            </a:r>
            <a:r>
              <a:rPr lang="zh-TW" altLang="en-US" sz="2800" dirty="0">
                <a:latin typeface="微軟正黑體" panose="020B0604030504040204" pitchFamily="34" charset="-120"/>
                <a:ea typeface="微軟正黑體" panose="020B0604030504040204" pitchFamily="34" charset="-120"/>
              </a:rPr>
              <a:t>。</a:t>
            </a:r>
            <a:endParaRPr lang="zh-TW" altLang="zh-TW" sz="2800" dirty="0">
              <a:latin typeface="微軟正黑體" panose="020B0604030504040204" pitchFamily="34" charset="-120"/>
              <a:ea typeface="微軟正黑體" panose="020B0604030504040204" pitchFamily="34" charset="-120"/>
            </a:endParaRPr>
          </a:p>
        </p:txBody>
      </p:sp>
      <p:pic>
        <p:nvPicPr>
          <p:cNvPr id="67" name="圖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10167" y="3365765"/>
            <a:ext cx="2982847" cy="2982847"/>
          </a:xfrm>
          <a:prstGeom prst="rect">
            <a:avLst/>
          </a:prstGeom>
        </p:spPr>
      </p:pic>
      <p:pic>
        <p:nvPicPr>
          <p:cNvPr id="68" name="圖片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621" y="4139760"/>
            <a:ext cx="2208852" cy="2208852"/>
          </a:xfrm>
          <a:prstGeom prst="rect">
            <a:avLst/>
          </a:prstGeom>
        </p:spPr>
      </p:pic>
    </p:spTree>
    <p:extLst>
      <p:ext uri="{BB962C8B-B14F-4D97-AF65-F5344CB8AC3E}">
        <p14:creationId xmlns:p14="http://schemas.microsoft.com/office/powerpoint/2010/main" val="38871574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TextBox 16">
            <a:extLst>
              <a:ext uri="{FF2B5EF4-FFF2-40B4-BE49-F238E27FC236}">
                <a16:creationId xmlns:a16="http://schemas.microsoft.com/office/drawing/2014/main" id="{6FC0E9B1-381C-4350-9590-585FF8635698}"/>
              </a:ext>
            </a:extLst>
          </p:cNvPr>
          <p:cNvSpPr txBox="1"/>
          <p:nvPr/>
        </p:nvSpPr>
        <p:spPr>
          <a:xfrm>
            <a:off x="3490360" y="1874640"/>
            <a:ext cx="6599074" cy="3354765"/>
          </a:xfrm>
          <a:prstGeom prst="rect">
            <a:avLst/>
          </a:prstGeom>
          <a:noFill/>
        </p:spPr>
        <p:txBody>
          <a:bodyPr wrap="square" rtlCol="0">
            <a:spAutoFit/>
          </a:bodyPr>
          <a:lstStyle/>
          <a:p>
            <a:pPr marL="514350" indent="-514350">
              <a:lnSpc>
                <a:spcPct val="200000"/>
              </a:lnSpc>
              <a:buFontTx/>
              <a:buAutoNum type="arabicPeriod"/>
            </a:pPr>
            <a:r>
              <a:rPr lang="zh-TW" altLang="en-US" sz="3200" b="1" dirty="0">
                <a:latin typeface="微軟正黑體" panose="020B0604030504040204" pitchFamily="34" charset="-120"/>
                <a:ea typeface="微軟正黑體" panose="020B0604030504040204" pitchFamily="34" charset="-120"/>
              </a:rPr>
              <a:t>調整抽樣方法</a:t>
            </a:r>
            <a:r>
              <a:rPr lang="en-US" altLang="zh-TW" sz="3200" b="1" dirty="0">
                <a:latin typeface="微軟正黑體" panose="020B0604030504040204" pitchFamily="34" charset="-120"/>
                <a:ea typeface="微軟正黑體" panose="020B0604030504040204" pitchFamily="34" charset="-120"/>
              </a:rPr>
              <a:t>(</a:t>
            </a:r>
            <a:r>
              <a:rPr lang="en-US" sz="3200" b="1" dirty="0">
                <a:latin typeface="微軟正黑體" panose="020B0604030504040204" pitchFamily="34" charset="-120"/>
                <a:ea typeface="微軟正黑體" panose="020B0604030504040204" pitchFamily="34" charset="-120"/>
              </a:rPr>
              <a:t>Resampling)</a:t>
            </a:r>
          </a:p>
          <a:p>
            <a:pPr marL="914389" lvl="1"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Over-sampling</a:t>
            </a:r>
          </a:p>
          <a:p>
            <a:pPr marL="914389" lvl="1"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Under-sampling</a:t>
            </a:r>
            <a:endParaRPr lang="en-US" sz="2800" b="1" dirty="0">
              <a:latin typeface="微軟正黑體" panose="020B0604030504040204" pitchFamily="34" charset="-120"/>
              <a:ea typeface="微軟正黑體" panose="020B0604030504040204" pitchFamily="34" charset="-120"/>
            </a:endParaRPr>
          </a:p>
          <a:p>
            <a:pPr marL="514350" indent="-514350">
              <a:lnSpc>
                <a:spcPct val="200000"/>
              </a:lnSpc>
              <a:buFont typeface="+mj-lt"/>
              <a:buAutoNum type="arabicPeriod" startAt="2"/>
            </a:pPr>
            <a:r>
              <a:rPr lang="zh-TW" altLang="en-US" sz="3200" b="1" dirty="0">
                <a:latin typeface="微軟正黑體" panose="020B0604030504040204" pitchFamily="34" charset="-120"/>
                <a:ea typeface="微軟正黑體" panose="020B0604030504040204" pitchFamily="34" charset="-120"/>
              </a:rPr>
              <a:t>調整權重</a:t>
            </a:r>
            <a:r>
              <a:rPr lang="en-US" altLang="zh-TW" sz="3200" b="1" dirty="0">
                <a:latin typeface="微軟正黑體" panose="020B0604030504040204" pitchFamily="34" charset="-120"/>
                <a:ea typeface="微軟正黑體" panose="020B0604030504040204" pitchFamily="34" charset="-120"/>
              </a:rPr>
              <a:t>(Class Weight)</a:t>
            </a:r>
          </a:p>
          <a:p>
            <a:pPr marL="914389" lvl="1"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Cost Sensitive Learning</a:t>
            </a:r>
          </a:p>
        </p:txBody>
      </p:sp>
    </p:spTree>
    <p:extLst>
      <p:ext uri="{BB962C8B-B14F-4D97-AF65-F5344CB8AC3E}">
        <p14:creationId xmlns:p14="http://schemas.microsoft.com/office/powerpoint/2010/main" val="639855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rotWithShape="1">
          <a:blip r:embed="rId3">
            <a:extLst>
              <a:ext uri="{28A0092B-C50C-407E-A947-70E740481C1C}">
                <a14:useLocalDpi xmlns:a14="http://schemas.microsoft.com/office/drawing/2010/main" val="0"/>
              </a:ext>
            </a:extLst>
          </a:blip>
          <a:srcRect l="53843" r="1"/>
          <a:stretch/>
        </p:blipFill>
        <p:spPr>
          <a:xfrm>
            <a:off x="7248214" y="2173541"/>
            <a:ext cx="4799483" cy="3054951"/>
          </a:xfrm>
          <a:prstGeom prst="rect">
            <a:avLst/>
          </a:prstGeom>
        </p:spPr>
      </p:pic>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65" name="矩形 64"/>
          <p:cNvSpPr/>
          <p:nvPr/>
        </p:nvSpPr>
        <p:spPr>
          <a:xfrm>
            <a:off x="1874834" y="2790997"/>
            <a:ext cx="5102539" cy="830997"/>
          </a:xfrm>
          <a:prstGeom prst="rect">
            <a:avLst/>
          </a:prstGeom>
        </p:spPr>
        <p:txBody>
          <a:bodyPr wrap="square">
            <a:spAutoFit/>
          </a:bodyPr>
          <a:lstStyle/>
          <a:p>
            <a:r>
              <a:rPr lang="zh-TW" altLang="en-US" sz="2400" dirty="0">
                <a:latin typeface="微軟正黑體" panose="020B0604030504040204" pitchFamily="34" charset="-120"/>
                <a:ea typeface="微軟正黑體" panose="020B0604030504040204" pitchFamily="34" charset="-120"/>
              </a:rPr>
              <a:t>透過隨機複製少數類別中的樣本個數，來增加少數類別的代表性。</a:t>
            </a:r>
            <a:endParaRPr lang="zh-TW" altLang="zh-TW" sz="2400" dirty="0">
              <a:latin typeface="微軟正黑體" panose="020B0604030504040204" pitchFamily="34" charset="-120"/>
              <a:ea typeface="微軟正黑體" panose="020B0604030504040204" pitchFamily="34" charset="-120"/>
            </a:endParaRPr>
          </a:p>
        </p:txBody>
      </p:sp>
      <p:sp>
        <p:nvSpPr>
          <p:cNvPr id="18" name="TextBox 16">
            <a:extLst>
              <a:ext uri="{FF2B5EF4-FFF2-40B4-BE49-F238E27FC236}">
                <a16:creationId xmlns:a16="http://schemas.microsoft.com/office/drawing/2014/main" id="{6FC0E9B1-381C-4350-9590-585FF8635698}"/>
              </a:ext>
            </a:extLst>
          </p:cNvPr>
          <p:cNvSpPr txBox="1"/>
          <p:nvPr/>
        </p:nvSpPr>
        <p:spPr>
          <a:xfrm>
            <a:off x="920752" y="1487780"/>
            <a:ext cx="5798807" cy="523220"/>
          </a:xfrm>
          <a:prstGeom prst="rect">
            <a:avLst/>
          </a:prstGeom>
          <a:noFill/>
        </p:spPr>
        <p:txBody>
          <a:bodyPr wrap="square" rtlCol="0">
            <a:spAutoFit/>
          </a:bodyPr>
          <a:lstStyle/>
          <a:p>
            <a:pPr marL="514350" indent="-514350">
              <a:buFont typeface="+mj-lt"/>
              <a:buAutoNum type="arabicPeriod"/>
            </a:pPr>
            <a:r>
              <a:rPr lang="zh-TW" altLang="en-US" sz="2800" b="1" dirty="0">
                <a:latin typeface="微軟正黑體" panose="020B0604030504040204" pitchFamily="34" charset="-120"/>
                <a:ea typeface="微軟正黑體" panose="020B0604030504040204" pitchFamily="34" charset="-120"/>
              </a:rPr>
              <a:t>調整抽樣方法</a:t>
            </a:r>
            <a:r>
              <a:rPr lang="en-US" altLang="zh-TW" sz="2800" b="1" dirty="0">
                <a:latin typeface="微軟正黑體" panose="020B0604030504040204" pitchFamily="34" charset="-120"/>
                <a:ea typeface="微軟正黑體" panose="020B0604030504040204" pitchFamily="34" charset="-120"/>
              </a:rPr>
              <a:t>(</a:t>
            </a:r>
            <a:r>
              <a:rPr lang="en-US" sz="2800" b="1" dirty="0">
                <a:latin typeface="微軟正黑體" panose="020B0604030504040204" pitchFamily="34" charset="-120"/>
                <a:ea typeface="微軟正黑體" panose="020B0604030504040204" pitchFamily="34" charset="-120"/>
              </a:rPr>
              <a:t>Resampling)</a:t>
            </a:r>
          </a:p>
        </p:txBody>
      </p:sp>
      <p:sp>
        <p:nvSpPr>
          <p:cNvPr id="19" name="TextBox 16">
            <a:extLst>
              <a:ext uri="{FF2B5EF4-FFF2-40B4-BE49-F238E27FC236}">
                <a16:creationId xmlns:a16="http://schemas.microsoft.com/office/drawing/2014/main" id="{6FC0E9B1-381C-4350-9590-585FF8635698}"/>
              </a:ext>
            </a:extLst>
          </p:cNvPr>
          <p:cNvSpPr txBox="1"/>
          <p:nvPr/>
        </p:nvSpPr>
        <p:spPr>
          <a:xfrm>
            <a:off x="1379699" y="2173541"/>
            <a:ext cx="4195774" cy="523220"/>
          </a:xfrm>
          <a:prstGeom prst="rect">
            <a:avLst/>
          </a:prstGeom>
          <a:noFill/>
        </p:spPr>
        <p:txBody>
          <a:bodyPr wrap="square" rtlCol="0">
            <a:spAutoFit/>
          </a:bodyPr>
          <a:lstStyle/>
          <a:p>
            <a:pPr marL="514350" indent="-5143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Oversampling</a:t>
            </a:r>
          </a:p>
        </p:txBody>
      </p:sp>
      <p:sp>
        <p:nvSpPr>
          <p:cNvPr id="20" name="文字方塊 19">
            <a:extLst>
              <a:ext uri="{FF2B5EF4-FFF2-40B4-BE49-F238E27FC236}">
                <a16:creationId xmlns:a16="http://schemas.microsoft.com/office/drawing/2014/main" id="{538BCEF9-719F-44F1-ABD9-EC162B13A442}"/>
              </a:ext>
            </a:extLst>
          </p:cNvPr>
          <p:cNvSpPr txBox="1"/>
          <p:nvPr/>
        </p:nvSpPr>
        <p:spPr>
          <a:xfrm>
            <a:off x="1874834" y="3663751"/>
            <a:ext cx="5287966" cy="2215991"/>
          </a:xfrm>
          <a:prstGeom prst="rect">
            <a:avLst/>
          </a:prstGeom>
          <a:noFill/>
        </p:spPr>
        <p:txBody>
          <a:bodyPr wrap="square" rtlCol="0">
            <a:spAutoFit/>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缺點：</a:t>
            </a:r>
          </a:p>
          <a:p>
            <a:pPr marL="514350" indent="-514350">
              <a:buFont typeface="+mj-lt"/>
              <a:buAutoNum type="arabicPeriod"/>
            </a:pPr>
            <a:r>
              <a:rPr lang="zh-TW" altLang="en-US" sz="2400" dirty="0">
                <a:latin typeface="微軟正黑體" panose="020B0604030504040204" pitchFamily="34" charset="-120"/>
                <a:ea typeface="微軟正黑體" panose="020B0604030504040204" pitchFamily="34" charset="-120"/>
              </a:rPr>
              <a:t>可能過度複製少數特徵，造成模型過度擬合</a:t>
            </a:r>
            <a:r>
              <a:rPr lang="en-US" altLang="zh-TW" sz="2400" dirty="0">
                <a:latin typeface="微軟正黑體" panose="020B0604030504040204" pitchFamily="34" charset="-120"/>
                <a:ea typeface="微軟正黑體" panose="020B0604030504040204" pitchFamily="34" charset="-120"/>
              </a:rPr>
              <a:t>(overfitting)</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2400" dirty="0">
                <a:latin typeface="微軟正黑體" panose="020B0604030504040204" pitchFamily="34" charset="-120"/>
                <a:ea typeface="微軟正黑體" panose="020B0604030504040204" pitchFamily="34" charset="-120"/>
              </a:rPr>
              <a:t>需要更多空間來儲存和訓練新增的資料。</a:t>
            </a:r>
          </a:p>
        </p:txBody>
      </p:sp>
    </p:spTree>
    <p:extLst>
      <p:ext uri="{BB962C8B-B14F-4D97-AF65-F5344CB8AC3E}">
        <p14:creationId xmlns:p14="http://schemas.microsoft.com/office/powerpoint/2010/main" val="2899020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TextBox 16">
            <a:extLst>
              <a:ext uri="{FF2B5EF4-FFF2-40B4-BE49-F238E27FC236}">
                <a16:creationId xmlns:a16="http://schemas.microsoft.com/office/drawing/2014/main" id="{6FC0E9B1-381C-4350-9590-585FF8635698}"/>
              </a:ext>
            </a:extLst>
          </p:cNvPr>
          <p:cNvSpPr txBox="1"/>
          <p:nvPr/>
        </p:nvSpPr>
        <p:spPr>
          <a:xfrm>
            <a:off x="920752" y="1487780"/>
            <a:ext cx="5798807" cy="523220"/>
          </a:xfrm>
          <a:prstGeom prst="rect">
            <a:avLst/>
          </a:prstGeom>
          <a:noFill/>
        </p:spPr>
        <p:txBody>
          <a:bodyPr wrap="square" rtlCol="0">
            <a:spAutoFit/>
          </a:bodyPr>
          <a:lstStyle/>
          <a:p>
            <a:pPr marL="514350" indent="-514350">
              <a:buFont typeface="+mj-lt"/>
              <a:buAutoNum type="arabicPeriod"/>
            </a:pPr>
            <a:r>
              <a:rPr lang="zh-TW" altLang="en-US" sz="2800" b="1" dirty="0">
                <a:latin typeface="微軟正黑體" panose="020B0604030504040204" pitchFamily="34" charset="-120"/>
                <a:ea typeface="微軟正黑體" panose="020B0604030504040204" pitchFamily="34" charset="-120"/>
              </a:rPr>
              <a:t>調整抽樣方法</a:t>
            </a:r>
            <a:r>
              <a:rPr lang="en-US" altLang="zh-TW" sz="2800" b="1" dirty="0">
                <a:latin typeface="微軟正黑體" panose="020B0604030504040204" pitchFamily="34" charset="-120"/>
                <a:ea typeface="微軟正黑體" panose="020B0604030504040204" pitchFamily="34" charset="-120"/>
              </a:rPr>
              <a:t>(</a:t>
            </a:r>
            <a:r>
              <a:rPr lang="en-US" sz="2800" b="1" dirty="0">
                <a:latin typeface="微軟正黑體" panose="020B0604030504040204" pitchFamily="34" charset="-120"/>
                <a:ea typeface="微軟正黑體" panose="020B0604030504040204" pitchFamily="34" charset="-120"/>
              </a:rPr>
              <a:t>Resampling)</a:t>
            </a:r>
          </a:p>
        </p:txBody>
      </p:sp>
      <p:sp>
        <p:nvSpPr>
          <p:cNvPr id="19" name="TextBox 16">
            <a:extLst>
              <a:ext uri="{FF2B5EF4-FFF2-40B4-BE49-F238E27FC236}">
                <a16:creationId xmlns:a16="http://schemas.microsoft.com/office/drawing/2014/main" id="{6FC0E9B1-381C-4350-9590-585FF8635698}"/>
              </a:ext>
            </a:extLst>
          </p:cNvPr>
          <p:cNvSpPr txBox="1"/>
          <p:nvPr/>
        </p:nvSpPr>
        <p:spPr>
          <a:xfrm>
            <a:off x="1379698" y="2173541"/>
            <a:ext cx="10812301" cy="523220"/>
          </a:xfrm>
          <a:prstGeom prst="rect">
            <a:avLst/>
          </a:prstGeom>
          <a:noFill/>
        </p:spPr>
        <p:txBody>
          <a:bodyPr wrap="square" rtlCol="0" anchor="ctr">
            <a:spAutoFit/>
          </a:bodyPr>
          <a:lstStyle/>
          <a:p>
            <a:pPr marL="514350" indent="-5143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Oversampling</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SMOTE</a:t>
            </a:r>
            <a:r>
              <a:rPr lang="zh-TW" altLang="en-US" sz="28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(Synthetic Minority Oversampling Technique)</a:t>
            </a:r>
            <a:endParaRPr lang="zh-TW" altLang="zh-TW" sz="2000"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538BCEF9-719F-44F1-ABD9-EC162B13A442}"/>
              </a:ext>
            </a:extLst>
          </p:cNvPr>
          <p:cNvSpPr txBox="1"/>
          <p:nvPr/>
        </p:nvSpPr>
        <p:spPr>
          <a:xfrm>
            <a:off x="1874834" y="2767876"/>
            <a:ext cx="9121413"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在特徵空間中找出每一個小類別樣本 </a:t>
            </a:r>
            <a:r>
              <a:rPr lang="en-US" altLang="zh-TW" sz="2400" dirty="0">
                <a:latin typeface="微軟正黑體" panose="020B0604030504040204" pitchFamily="34" charset="-120"/>
                <a:ea typeface="微軟正黑體" panose="020B0604030504040204" pitchFamily="34" charset="-120"/>
              </a:rPr>
              <a:t>(Xi ) </a:t>
            </a:r>
            <a:r>
              <a:rPr lang="zh-TW" altLang="en-US" sz="2400" dirty="0">
                <a:latin typeface="微軟正黑體" panose="020B0604030504040204" pitchFamily="34" charset="-120"/>
                <a:ea typeface="微軟正黑體" panose="020B0604030504040204" pitchFamily="34" charset="-120"/>
              </a:rPr>
              <a:t>最近的</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個小類別樣本，以合成出一個新的樣本。</a:t>
            </a:r>
          </a:p>
        </p:txBody>
      </p:sp>
      <p:pic>
        <p:nvPicPr>
          <p:cNvPr id="22" name="圖片 1"/>
          <p:cNvPicPr>
            <a:picLocks noChangeAspect="1" noChangeArrowheads="1"/>
          </p:cNvPicPr>
          <p:nvPr/>
        </p:nvPicPr>
        <p:blipFill rotWithShape="1">
          <a:blip r:embed="rId3">
            <a:extLst>
              <a:ext uri="{28A0092B-C50C-407E-A947-70E740481C1C}">
                <a14:useLocalDpi xmlns:a14="http://schemas.microsoft.com/office/drawing/2010/main" val="0"/>
              </a:ext>
            </a:extLst>
          </a:blip>
          <a:srcRect l="50519" t="52087" r="36203" b="25810"/>
          <a:stretch/>
        </p:blipFill>
        <p:spPr bwMode="auto">
          <a:xfrm>
            <a:off x="1286830" y="3669988"/>
            <a:ext cx="2612010" cy="2446441"/>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rotWithShape="1">
          <a:blip r:embed="rId4"/>
          <a:srcRect l="57644" t="55298" r="29828" b="41110"/>
          <a:stretch/>
        </p:blipFill>
        <p:spPr>
          <a:xfrm>
            <a:off x="4646336" y="4592450"/>
            <a:ext cx="3729384" cy="601516"/>
          </a:xfrm>
          <a:prstGeom prst="rect">
            <a:avLst/>
          </a:prstGeom>
          <a:ln w="38100">
            <a:solidFill>
              <a:srgbClr val="F1CD35"/>
            </a:solidFill>
          </a:ln>
        </p:spPr>
      </p:pic>
      <p:pic>
        <p:nvPicPr>
          <p:cNvPr id="24" name="圖片 1"/>
          <p:cNvPicPr>
            <a:picLocks noChangeAspect="1" noChangeArrowheads="1"/>
          </p:cNvPicPr>
          <p:nvPr/>
        </p:nvPicPr>
        <p:blipFill rotWithShape="1">
          <a:blip r:embed="rId3">
            <a:extLst>
              <a:ext uri="{28A0092B-C50C-407E-A947-70E740481C1C}">
                <a14:useLocalDpi xmlns:a14="http://schemas.microsoft.com/office/drawing/2010/main" val="0"/>
              </a:ext>
            </a:extLst>
          </a:blip>
          <a:srcRect l="63678" t="52168" r="23006" b="25810"/>
          <a:stretch/>
        </p:blipFill>
        <p:spPr bwMode="auto">
          <a:xfrm>
            <a:off x="9108282" y="3678912"/>
            <a:ext cx="2619550" cy="2437517"/>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5" name="AutoShape 34">
            <a:extLst>
              <a:ext uri="{FF2B5EF4-FFF2-40B4-BE49-F238E27FC236}">
                <a16:creationId xmlns:a16="http://schemas.microsoft.com/office/drawing/2014/main" id="{F2251FAF-A736-4EC4-B0E5-4EF7C92EB647}"/>
              </a:ext>
            </a:extLst>
          </p:cNvPr>
          <p:cNvSpPr>
            <a:spLocks noChangeArrowheads="1"/>
          </p:cNvSpPr>
          <p:nvPr/>
        </p:nvSpPr>
        <p:spPr bwMode="auto">
          <a:xfrm>
            <a:off x="4034323" y="4746364"/>
            <a:ext cx="476530" cy="293688"/>
          </a:xfrm>
          <a:prstGeom prst="rightArrow">
            <a:avLst>
              <a:gd name="adj1" fmla="val 50000"/>
              <a:gd name="adj2" fmla="val 77838"/>
            </a:avLst>
          </a:prstGeom>
          <a:solidFill>
            <a:srgbClr val="F1CD35"/>
          </a:solidFill>
          <a:ln w="12700">
            <a:noFill/>
            <a:miter lim="800000"/>
            <a:headEnd/>
            <a:tailEnd/>
          </a:ln>
        </p:spPr>
        <p:txBody>
          <a:bodyPr wrap="none" anchor="ct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solidFill>
                <a:srgbClr val="F1CD35"/>
              </a:solidFill>
            </a:endParaRPr>
          </a:p>
        </p:txBody>
      </p:sp>
      <p:sp>
        <p:nvSpPr>
          <p:cNvPr id="26" name="AutoShape 34">
            <a:extLst>
              <a:ext uri="{FF2B5EF4-FFF2-40B4-BE49-F238E27FC236}">
                <a16:creationId xmlns:a16="http://schemas.microsoft.com/office/drawing/2014/main" id="{F2251FAF-A736-4EC4-B0E5-4EF7C92EB647}"/>
              </a:ext>
            </a:extLst>
          </p:cNvPr>
          <p:cNvSpPr>
            <a:spLocks noChangeArrowheads="1"/>
          </p:cNvSpPr>
          <p:nvPr/>
        </p:nvSpPr>
        <p:spPr bwMode="auto">
          <a:xfrm>
            <a:off x="8511203" y="4751920"/>
            <a:ext cx="476530" cy="293688"/>
          </a:xfrm>
          <a:prstGeom prst="rightArrow">
            <a:avLst>
              <a:gd name="adj1" fmla="val 50000"/>
              <a:gd name="adj2" fmla="val 77838"/>
            </a:avLst>
          </a:prstGeom>
          <a:solidFill>
            <a:srgbClr val="F1CD35"/>
          </a:solidFill>
          <a:ln w="12700">
            <a:noFill/>
            <a:miter lim="800000"/>
            <a:headEnd/>
            <a:tailEnd/>
          </a:ln>
        </p:spPr>
        <p:txBody>
          <a:bodyPr wrap="none" anchor="ct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solidFill>
                <a:srgbClr val="F1CD35"/>
              </a:solidFill>
            </a:endParaRPr>
          </a:p>
        </p:txBody>
      </p:sp>
    </p:spTree>
    <p:extLst>
      <p:ext uri="{BB962C8B-B14F-4D97-AF65-F5344CB8AC3E}">
        <p14:creationId xmlns:p14="http://schemas.microsoft.com/office/powerpoint/2010/main" val="1238889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rotWithShape="1">
          <a:blip r:embed="rId3">
            <a:extLst>
              <a:ext uri="{28A0092B-C50C-407E-A947-70E740481C1C}">
                <a14:useLocalDpi xmlns:a14="http://schemas.microsoft.com/office/drawing/2010/main" val="0"/>
              </a:ext>
            </a:extLst>
          </a:blip>
          <a:srcRect l="299" r="56112"/>
          <a:stretch/>
        </p:blipFill>
        <p:spPr>
          <a:xfrm>
            <a:off x="7454954" y="2173541"/>
            <a:ext cx="4498960" cy="3032354"/>
          </a:xfrm>
          <a:prstGeom prst="rect">
            <a:avLst/>
          </a:prstGeom>
        </p:spPr>
      </p:pic>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65" name="矩形 64"/>
          <p:cNvSpPr/>
          <p:nvPr/>
        </p:nvSpPr>
        <p:spPr>
          <a:xfrm>
            <a:off x="1874835" y="2790997"/>
            <a:ext cx="4983166" cy="830997"/>
          </a:xfrm>
          <a:prstGeom prst="rect">
            <a:avLst/>
          </a:prstGeom>
        </p:spPr>
        <p:txBody>
          <a:bodyPr wrap="square">
            <a:spAutoFit/>
          </a:bodyPr>
          <a:lstStyle/>
          <a:p>
            <a:r>
              <a:rPr lang="zh-TW" altLang="en-US" sz="2400" dirty="0">
                <a:latin typeface="微軟正黑體" panose="020B0604030504040204" pitchFamily="34" charset="-120"/>
                <a:ea typeface="微軟正黑體" panose="020B0604030504040204" pitchFamily="34" charset="-120"/>
              </a:rPr>
              <a:t>透過減少多數類別中的樣本個數，讓資料盡可能達成平衡。</a:t>
            </a:r>
          </a:p>
        </p:txBody>
      </p:sp>
      <p:sp>
        <p:nvSpPr>
          <p:cNvPr id="18" name="TextBox 16">
            <a:extLst>
              <a:ext uri="{FF2B5EF4-FFF2-40B4-BE49-F238E27FC236}">
                <a16:creationId xmlns:a16="http://schemas.microsoft.com/office/drawing/2014/main" id="{6FC0E9B1-381C-4350-9590-585FF8635698}"/>
              </a:ext>
            </a:extLst>
          </p:cNvPr>
          <p:cNvSpPr txBox="1"/>
          <p:nvPr/>
        </p:nvSpPr>
        <p:spPr>
          <a:xfrm>
            <a:off x="920752" y="1487780"/>
            <a:ext cx="5798807" cy="523220"/>
          </a:xfrm>
          <a:prstGeom prst="rect">
            <a:avLst/>
          </a:prstGeom>
          <a:noFill/>
        </p:spPr>
        <p:txBody>
          <a:bodyPr wrap="square" rtlCol="0">
            <a:spAutoFit/>
          </a:bodyPr>
          <a:lstStyle/>
          <a:p>
            <a:pPr marL="514350" indent="-514350">
              <a:buFont typeface="+mj-lt"/>
              <a:buAutoNum type="arabicPeriod"/>
            </a:pPr>
            <a:r>
              <a:rPr lang="zh-TW" altLang="en-US" sz="2800" b="1" dirty="0">
                <a:latin typeface="微軟正黑體" panose="020B0604030504040204" pitchFamily="34" charset="-120"/>
                <a:ea typeface="微軟正黑體" panose="020B0604030504040204" pitchFamily="34" charset="-120"/>
              </a:rPr>
              <a:t>調整抽樣方法</a:t>
            </a:r>
            <a:r>
              <a:rPr lang="en-US" altLang="zh-TW" sz="2800" b="1" dirty="0">
                <a:latin typeface="微軟正黑體" panose="020B0604030504040204" pitchFamily="34" charset="-120"/>
                <a:ea typeface="微軟正黑體" panose="020B0604030504040204" pitchFamily="34" charset="-120"/>
              </a:rPr>
              <a:t>(</a:t>
            </a:r>
            <a:r>
              <a:rPr lang="en-US" sz="2800" b="1" dirty="0">
                <a:latin typeface="微軟正黑體" panose="020B0604030504040204" pitchFamily="34" charset="-120"/>
                <a:ea typeface="微軟正黑體" panose="020B0604030504040204" pitchFamily="34" charset="-120"/>
              </a:rPr>
              <a:t>Resampling)</a:t>
            </a:r>
          </a:p>
        </p:txBody>
      </p:sp>
      <p:sp>
        <p:nvSpPr>
          <p:cNvPr id="19" name="TextBox 16">
            <a:extLst>
              <a:ext uri="{FF2B5EF4-FFF2-40B4-BE49-F238E27FC236}">
                <a16:creationId xmlns:a16="http://schemas.microsoft.com/office/drawing/2014/main" id="{6FC0E9B1-381C-4350-9590-585FF8635698}"/>
              </a:ext>
            </a:extLst>
          </p:cNvPr>
          <p:cNvSpPr txBox="1"/>
          <p:nvPr/>
        </p:nvSpPr>
        <p:spPr>
          <a:xfrm>
            <a:off x="1379699" y="2173541"/>
            <a:ext cx="4195774" cy="523220"/>
          </a:xfrm>
          <a:prstGeom prst="rect">
            <a:avLst/>
          </a:prstGeom>
          <a:noFill/>
        </p:spPr>
        <p:txBody>
          <a:bodyPr wrap="square" rtlCol="0">
            <a:spAutoFit/>
          </a:bodyPr>
          <a:lstStyle/>
          <a:p>
            <a:pPr marL="514350" indent="-514350">
              <a:buFont typeface="Arial" panose="020B0604020202020204" pitchFamily="34" charset="0"/>
              <a:buChar char="•"/>
            </a:pPr>
            <a:r>
              <a:rPr lang="en-US" altLang="zh-TW" sz="2800" dirty="0" err="1">
                <a:latin typeface="微軟正黑體" panose="020B0604030504040204" pitchFamily="34" charset="-120"/>
                <a:ea typeface="微軟正黑體" panose="020B0604030504040204" pitchFamily="34" charset="-120"/>
              </a:rPr>
              <a:t>Undersampling</a:t>
            </a:r>
            <a:endParaRPr lang="en-US" altLang="zh-TW" sz="2800"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538BCEF9-719F-44F1-ABD9-EC162B13A442}"/>
              </a:ext>
            </a:extLst>
          </p:cNvPr>
          <p:cNvSpPr txBox="1"/>
          <p:nvPr/>
        </p:nvSpPr>
        <p:spPr>
          <a:xfrm>
            <a:off x="1874834" y="3663751"/>
            <a:ext cx="4748704" cy="1477328"/>
          </a:xfrm>
          <a:prstGeom prst="rect">
            <a:avLst/>
          </a:prstGeom>
          <a:noFill/>
        </p:spPr>
        <p:txBody>
          <a:bodyPr wrap="square" rtlCol="0">
            <a:spAutoFit/>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缺點：</a:t>
            </a:r>
          </a:p>
          <a:p>
            <a:pPr marL="514350" indent="-514350">
              <a:buFont typeface="+mj-lt"/>
              <a:buAutoNum type="arabicPeriod"/>
            </a:pPr>
            <a:r>
              <a:rPr lang="zh-TW" altLang="en-US" sz="2400" dirty="0">
                <a:latin typeface="微軟正黑體" panose="020B0604030504040204" pitchFamily="34" charset="-120"/>
                <a:ea typeface="微軟正黑體" panose="020B0604030504040204" pitchFamily="34" charset="-120"/>
              </a:rPr>
              <a:t>可能在刪除樣本的過程中，將具有代表性的資料刪掉。</a:t>
            </a:r>
          </a:p>
        </p:txBody>
      </p:sp>
    </p:spTree>
    <p:extLst>
      <p:ext uri="{BB962C8B-B14F-4D97-AF65-F5344CB8AC3E}">
        <p14:creationId xmlns:p14="http://schemas.microsoft.com/office/powerpoint/2010/main" val="3533721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65" name="矩形 64"/>
          <p:cNvSpPr/>
          <p:nvPr/>
        </p:nvSpPr>
        <p:spPr>
          <a:xfrm>
            <a:off x="1874834" y="2790997"/>
            <a:ext cx="6765073" cy="461665"/>
          </a:xfrm>
          <a:prstGeom prst="rect">
            <a:avLst/>
          </a:prstGeom>
        </p:spPr>
        <p:txBody>
          <a:bodyPr wrap="square">
            <a:spAutoFit/>
          </a:bodyPr>
          <a:lstStyle/>
          <a:p>
            <a:r>
              <a:rPr lang="zh-TW" altLang="en-US" sz="2400" dirty="0">
                <a:latin typeface="微軟正黑體" panose="020B0604030504040204" pitchFamily="34" charset="-120"/>
                <a:ea typeface="微軟正黑體" panose="020B0604030504040204" pitchFamily="34" charset="-120"/>
              </a:rPr>
              <a:t>使用成本矩陣為每個單元分配成本。</a:t>
            </a:r>
          </a:p>
        </p:txBody>
      </p:sp>
      <p:sp>
        <p:nvSpPr>
          <p:cNvPr id="18" name="TextBox 16">
            <a:extLst>
              <a:ext uri="{FF2B5EF4-FFF2-40B4-BE49-F238E27FC236}">
                <a16:creationId xmlns:a16="http://schemas.microsoft.com/office/drawing/2014/main" id="{6FC0E9B1-381C-4350-9590-585FF8635698}"/>
              </a:ext>
            </a:extLst>
          </p:cNvPr>
          <p:cNvSpPr txBox="1"/>
          <p:nvPr/>
        </p:nvSpPr>
        <p:spPr>
          <a:xfrm>
            <a:off x="920752" y="1487780"/>
            <a:ext cx="5798807" cy="523220"/>
          </a:xfrm>
          <a:prstGeom prst="rect">
            <a:avLst/>
          </a:prstGeom>
          <a:noFill/>
        </p:spPr>
        <p:txBody>
          <a:bodyPr wrap="square" rtlCol="0">
            <a:spAutoFit/>
          </a:bodyPr>
          <a:lstStyle/>
          <a:p>
            <a:pPr marL="514350" indent="-514350">
              <a:buFont typeface="+mj-lt"/>
              <a:buAutoNum type="arabicPeriod" startAt="2"/>
            </a:pPr>
            <a:r>
              <a:rPr lang="zh-TW" altLang="en-US" sz="2800" b="1" dirty="0">
                <a:latin typeface="微軟正黑體" panose="020B0604030504040204" pitchFamily="34" charset="-120"/>
                <a:ea typeface="微軟正黑體" panose="020B0604030504040204" pitchFamily="34" charset="-120"/>
              </a:rPr>
              <a:t>調整權重</a:t>
            </a:r>
            <a:r>
              <a:rPr lang="en-US" altLang="zh-TW" sz="2800" b="1" dirty="0">
                <a:latin typeface="微軟正黑體" panose="020B0604030504040204" pitchFamily="34" charset="-120"/>
                <a:ea typeface="微軟正黑體" panose="020B0604030504040204" pitchFamily="34" charset="-120"/>
              </a:rPr>
              <a:t>(</a:t>
            </a:r>
            <a:r>
              <a:rPr lang="en-US" sz="2800" b="1" dirty="0">
                <a:latin typeface="微軟正黑體" panose="020B0604030504040204" pitchFamily="34" charset="-120"/>
                <a:ea typeface="微軟正黑體" panose="020B0604030504040204" pitchFamily="34" charset="-120"/>
              </a:rPr>
              <a:t>Class Weight)</a:t>
            </a:r>
          </a:p>
        </p:txBody>
      </p:sp>
      <p:sp>
        <p:nvSpPr>
          <p:cNvPr id="19" name="TextBox 16">
            <a:extLst>
              <a:ext uri="{FF2B5EF4-FFF2-40B4-BE49-F238E27FC236}">
                <a16:creationId xmlns:a16="http://schemas.microsoft.com/office/drawing/2014/main" id="{6FC0E9B1-381C-4350-9590-585FF8635698}"/>
              </a:ext>
            </a:extLst>
          </p:cNvPr>
          <p:cNvSpPr txBox="1"/>
          <p:nvPr/>
        </p:nvSpPr>
        <p:spPr>
          <a:xfrm>
            <a:off x="1379698" y="2173541"/>
            <a:ext cx="5243839" cy="523220"/>
          </a:xfrm>
          <a:prstGeom prst="rect">
            <a:avLst/>
          </a:prstGeom>
          <a:noFill/>
        </p:spPr>
        <p:txBody>
          <a:bodyPr wrap="square" rtlCol="0">
            <a:spAutoFit/>
          </a:bodyPr>
          <a:lstStyle/>
          <a:p>
            <a:pPr marL="514350" indent="-5143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Cost Sensitive Learning</a:t>
            </a:r>
          </a:p>
        </p:txBody>
      </p:sp>
      <p:graphicFrame>
        <p:nvGraphicFramePr>
          <p:cNvPr id="21" name="表格 20"/>
          <p:cNvGraphicFramePr>
            <a:graphicFrameLocks noGrp="1"/>
          </p:cNvGraphicFramePr>
          <p:nvPr/>
        </p:nvGraphicFramePr>
        <p:xfrm>
          <a:off x="1978507" y="3288283"/>
          <a:ext cx="8208847" cy="2870060"/>
        </p:xfrm>
        <a:graphic>
          <a:graphicData uri="http://schemas.openxmlformats.org/drawingml/2006/table">
            <a:tbl>
              <a:tblPr firstRow="1" firstCol="1" bandRow="1">
                <a:tableStyleId>{5C22544A-7EE6-4342-B048-85BDC9FD1C3A}</a:tableStyleId>
              </a:tblPr>
              <a:tblGrid>
                <a:gridCol w="1471195">
                  <a:extLst>
                    <a:ext uri="{9D8B030D-6E8A-4147-A177-3AD203B41FA5}">
                      <a16:colId xmlns:a16="http://schemas.microsoft.com/office/drawing/2014/main" val="3557496297"/>
                    </a:ext>
                  </a:extLst>
                </a:gridCol>
                <a:gridCol w="1702469">
                  <a:extLst>
                    <a:ext uri="{9D8B030D-6E8A-4147-A177-3AD203B41FA5}">
                      <a16:colId xmlns:a16="http://schemas.microsoft.com/office/drawing/2014/main" val="1233436358"/>
                    </a:ext>
                  </a:extLst>
                </a:gridCol>
                <a:gridCol w="2527909">
                  <a:extLst>
                    <a:ext uri="{9D8B030D-6E8A-4147-A177-3AD203B41FA5}">
                      <a16:colId xmlns:a16="http://schemas.microsoft.com/office/drawing/2014/main" val="334138183"/>
                    </a:ext>
                  </a:extLst>
                </a:gridCol>
                <a:gridCol w="2507274">
                  <a:extLst>
                    <a:ext uri="{9D8B030D-6E8A-4147-A177-3AD203B41FA5}">
                      <a16:colId xmlns:a16="http://schemas.microsoft.com/office/drawing/2014/main" val="999958957"/>
                    </a:ext>
                  </a:extLst>
                </a:gridCol>
              </a:tblGrid>
              <a:tr h="717515">
                <a:tc rowSpan="2" gridSpan="2">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Cost Matrix</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rowSpan="2" hMerge="1">
                  <a:txBody>
                    <a:bodyPr/>
                    <a:lstStyle/>
                    <a:p>
                      <a:endParaRPr lang="zh-TW" altLang="en-US"/>
                    </a:p>
                  </a:txBody>
                  <a:tcPr/>
                </a:tc>
                <a:tc gridSpan="2">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True Answers</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hMerge="1">
                  <a:txBody>
                    <a:bodyPr/>
                    <a:lstStyle/>
                    <a:p>
                      <a:endParaRPr lang="zh-TW" altLang="en-US"/>
                    </a:p>
                  </a:txBody>
                  <a:tcPr/>
                </a:tc>
                <a:extLst>
                  <a:ext uri="{0D108BD9-81ED-4DB2-BD59-A6C34878D82A}">
                    <a16:rowId xmlns:a16="http://schemas.microsoft.com/office/drawing/2014/main" val="3453785790"/>
                  </a:ext>
                </a:extLst>
              </a:tr>
              <a:tr h="717515">
                <a:tc gridSpan="2" vMerge="1">
                  <a:txBody>
                    <a:bodyPr/>
                    <a:lstStyle/>
                    <a:p>
                      <a:endParaRPr lang="zh-TW" altLang="en-US"/>
                    </a:p>
                  </a:txBody>
                  <a:tcPr/>
                </a:tc>
                <a:tc hMerge="1" vMerge="1">
                  <a:txBody>
                    <a:bodyPr/>
                    <a:lstStyle/>
                    <a:p>
                      <a:endParaRPr lang="zh-TW" altLang="en-US"/>
                    </a:p>
                  </a:txBody>
                  <a:tcPr/>
                </a:tc>
                <a:tc>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Positive</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Negative</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extLst>
                  <a:ext uri="{0D108BD9-81ED-4DB2-BD59-A6C34878D82A}">
                    <a16:rowId xmlns:a16="http://schemas.microsoft.com/office/drawing/2014/main" val="650453707"/>
                  </a:ext>
                </a:extLst>
              </a:tr>
              <a:tr h="717515">
                <a:tc rowSpan="2">
                  <a:txBody>
                    <a:bodyPr/>
                    <a:lstStyle/>
                    <a:p>
                      <a:pPr algn="ctr">
                        <a:lnSpc>
                          <a:spcPct val="100000"/>
                        </a:lnSpc>
                        <a:spcAft>
                          <a:spcPts val="0"/>
                        </a:spcAft>
                      </a:pPr>
                      <a:r>
                        <a:rPr lang="en-US" sz="2000" dirty="0">
                          <a:effectLst/>
                          <a:latin typeface="微軟正黑體" panose="020B0604030504040204" pitchFamily="34" charset="-120"/>
                          <a:ea typeface="微軟正黑體" panose="020B0604030504040204" pitchFamily="34" charset="-120"/>
                        </a:rPr>
                        <a:t>Prediction</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Positive</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sz="1700" b="1" dirty="0">
                          <a:effectLst/>
                          <a:latin typeface="微軟正黑體" panose="020B0604030504040204" pitchFamily="34" charset="-120"/>
                          <a:ea typeface="微軟正黑體" panose="020B0604030504040204" pitchFamily="34" charset="-120"/>
                        </a:rPr>
                        <a:t>C(1, 1) </a:t>
                      </a:r>
                      <a:r>
                        <a:rPr lang="en-GB" sz="1700" dirty="0">
                          <a:effectLst/>
                          <a:latin typeface="微軟正黑體" panose="020B0604030504040204" pitchFamily="34" charset="-120"/>
                          <a:ea typeface="微軟正黑體" panose="020B0604030504040204" pitchFamily="34" charset="-120"/>
                        </a:rPr>
                        <a:t>True Positive</a:t>
                      </a:r>
                      <a:endParaRPr lang="zh-TW" sz="17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sz="1700" b="1" dirty="0">
                          <a:solidFill>
                            <a:srgbClr val="FF0000"/>
                          </a:solidFill>
                          <a:effectLst/>
                          <a:latin typeface="微軟正黑體" panose="020B0604030504040204" pitchFamily="34" charset="-120"/>
                          <a:ea typeface="微軟正黑體" panose="020B0604030504040204" pitchFamily="34" charset="-120"/>
                        </a:rPr>
                        <a:t>C(1, 0) </a:t>
                      </a:r>
                      <a:r>
                        <a:rPr lang="en-GB" sz="1700" dirty="0">
                          <a:effectLst/>
                          <a:latin typeface="微軟正黑體" panose="020B0604030504040204" pitchFamily="34" charset="-120"/>
                          <a:ea typeface="微軟正黑體" panose="020B0604030504040204" pitchFamily="34" charset="-120"/>
                        </a:rPr>
                        <a:t>False Positive</a:t>
                      </a:r>
                      <a:endParaRPr lang="zh-TW" sz="1700" dirty="0">
                        <a:effectLst/>
                        <a:latin typeface="微軟正黑體" panose="020B0604030504040204" pitchFamily="34" charset="-120"/>
                        <a:ea typeface="微軟正黑體" panose="020B0604030504040204" pitchFamily="34" charset="-120"/>
                      </a:endParaRPr>
                    </a:p>
                  </a:txBody>
                  <a:tcPr marL="56845" marR="56845" marT="0" marB="0" anchor="ctr"/>
                </a:tc>
                <a:extLst>
                  <a:ext uri="{0D108BD9-81ED-4DB2-BD59-A6C34878D82A}">
                    <a16:rowId xmlns:a16="http://schemas.microsoft.com/office/drawing/2014/main" val="1462110620"/>
                  </a:ext>
                </a:extLst>
              </a:tr>
              <a:tr h="717515">
                <a:tc vMerge="1">
                  <a:txBody>
                    <a:bodyPr/>
                    <a:lstStyle/>
                    <a:p>
                      <a:endParaRPr lang="zh-TW" altLang="en-US"/>
                    </a:p>
                  </a:txBody>
                  <a:tcPr/>
                </a:tc>
                <a:tc>
                  <a:txBody>
                    <a:bodyPr/>
                    <a:lstStyle/>
                    <a:p>
                      <a:pPr algn="ctr">
                        <a:lnSpc>
                          <a:spcPct val="100000"/>
                        </a:lnSpc>
                        <a:spcAft>
                          <a:spcPts val="0"/>
                        </a:spcAft>
                      </a:pPr>
                      <a:r>
                        <a:rPr lang="en-GB" sz="2000" dirty="0">
                          <a:effectLst/>
                          <a:latin typeface="微軟正黑體" panose="020B0604030504040204" pitchFamily="34" charset="-120"/>
                          <a:ea typeface="微軟正黑體" panose="020B0604030504040204" pitchFamily="34" charset="-120"/>
                        </a:rPr>
                        <a:t>Negative</a:t>
                      </a:r>
                      <a:endParaRPr lang="zh-TW" sz="20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altLang="zh-TW" sz="1700" b="1" dirty="0">
                          <a:solidFill>
                            <a:srgbClr val="FF0000"/>
                          </a:solidFill>
                          <a:effectLst/>
                          <a:latin typeface="微軟正黑體" panose="020B0604030504040204" pitchFamily="34" charset="-120"/>
                          <a:ea typeface="微軟正黑體" panose="020B0604030504040204" pitchFamily="34" charset="-120"/>
                        </a:rPr>
                        <a:t>C(0, 1) </a:t>
                      </a:r>
                      <a:r>
                        <a:rPr lang="en-GB" sz="1700" dirty="0">
                          <a:effectLst/>
                          <a:latin typeface="微軟正黑體" panose="020B0604030504040204" pitchFamily="34" charset="-120"/>
                          <a:ea typeface="微軟正黑體" panose="020B0604030504040204" pitchFamily="34" charset="-120"/>
                        </a:rPr>
                        <a:t>False Negative</a:t>
                      </a:r>
                      <a:endParaRPr lang="zh-TW" sz="1700" dirty="0">
                        <a:effectLst/>
                        <a:latin typeface="微軟正黑體" panose="020B0604030504040204" pitchFamily="34" charset="-120"/>
                        <a:ea typeface="微軟正黑體" panose="020B0604030504040204" pitchFamily="34" charset="-120"/>
                      </a:endParaRPr>
                    </a:p>
                  </a:txBody>
                  <a:tcPr marL="56845" marR="56845" marT="0" marB="0" anchor="ctr"/>
                </a:tc>
                <a:tc>
                  <a:txBody>
                    <a:bodyPr/>
                    <a:lstStyle/>
                    <a:p>
                      <a:pPr algn="ctr">
                        <a:lnSpc>
                          <a:spcPct val="100000"/>
                        </a:lnSpc>
                        <a:spcAft>
                          <a:spcPts val="0"/>
                        </a:spcAft>
                      </a:pPr>
                      <a:r>
                        <a:rPr lang="en-GB" sz="1700" b="1" dirty="0">
                          <a:effectLst/>
                          <a:latin typeface="微軟正黑體" panose="020B0604030504040204" pitchFamily="34" charset="-120"/>
                          <a:ea typeface="微軟正黑體" panose="020B0604030504040204" pitchFamily="34" charset="-120"/>
                        </a:rPr>
                        <a:t>C(0, 0) </a:t>
                      </a:r>
                      <a:r>
                        <a:rPr lang="en-GB" sz="1700" dirty="0">
                          <a:effectLst/>
                          <a:latin typeface="微軟正黑體" panose="020B0604030504040204" pitchFamily="34" charset="-120"/>
                          <a:ea typeface="微軟正黑體" panose="020B0604030504040204" pitchFamily="34" charset="-120"/>
                        </a:rPr>
                        <a:t>True Negative</a:t>
                      </a:r>
                      <a:endParaRPr lang="zh-TW" sz="1700" dirty="0">
                        <a:effectLst/>
                        <a:latin typeface="微軟正黑體" panose="020B0604030504040204" pitchFamily="34" charset="-120"/>
                        <a:ea typeface="微軟正黑體" panose="020B0604030504040204" pitchFamily="34" charset="-120"/>
                      </a:endParaRPr>
                    </a:p>
                  </a:txBody>
                  <a:tcPr marL="56845" marR="56845" marT="0" marB="0" anchor="ctr"/>
                </a:tc>
                <a:extLst>
                  <a:ext uri="{0D108BD9-81ED-4DB2-BD59-A6C34878D82A}">
                    <a16:rowId xmlns:a16="http://schemas.microsoft.com/office/drawing/2014/main" val="2411736354"/>
                  </a:ext>
                </a:extLst>
              </a:tr>
            </a:tbl>
          </a:graphicData>
        </a:graphic>
      </p:graphicFrame>
    </p:spTree>
    <p:extLst>
      <p:ext uri="{BB962C8B-B14F-4D97-AF65-F5344CB8AC3E}">
        <p14:creationId xmlns:p14="http://schemas.microsoft.com/office/powerpoint/2010/main" val="1880310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1532098" y="411437"/>
            <a:ext cx="10515599" cy="652366"/>
          </a:xfrm>
        </p:spPr>
        <p:txBody>
          <a:bodyPr/>
          <a:lstStyle/>
          <a:p>
            <a:pPr algn="ctr"/>
            <a:r>
              <a:rPr kumimoji="1" lang="en-US" altLang="zh-TW" sz="3600" dirty="0">
                <a:solidFill>
                  <a:srgbClr val="F1CD35"/>
                </a:solidFill>
                <a:effectLst/>
              </a:rPr>
              <a:t>How to handle with an imbalanced dataset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65" name="矩形 64"/>
          <p:cNvSpPr/>
          <p:nvPr/>
        </p:nvSpPr>
        <p:spPr>
          <a:xfrm>
            <a:off x="1874834" y="2790997"/>
            <a:ext cx="6765073"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e.g. CS - SVM (Cost Sensitive SVM)</a:t>
            </a:r>
          </a:p>
        </p:txBody>
      </p:sp>
      <p:sp>
        <p:nvSpPr>
          <p:cNvPr id="18" name="TextBox 16">
            <a:extLst>
              <a:ext uri="{FF2B5EF4-FFF2-40B4-BE49-F238E27FC236}">
                <a16:creationId xmlns:a16="http://schemas.microsoft.com/office/drawing/2014/main" id="{6FC0E9B1-381C-4350-9590-585FF8635698}"/>
              </a:ext>
            </a:extLst>
          </p:cNvPr>
          <p:cNvSpPr txBox="1"/>
          <p:nvPr/>
        </p:nvSpPr>
        <p:spPr>
          <a:xfrm>
            <a:off x="920752" y="1487780"/>
            <a:ext cx="5798807" cy="523220"/>
          </a:xfrm>
          <a:prstGeom prst="rect">
            <a:avLst/>
          </a:prstGeom>
          <a:noFill/>
        </p:spPr>
        <p:txBody>
          <a:bodyPr wrap="square" rtlCol="0">
            <a:spAutoFit/>
          </a:bodyPr>
          <a:lstStyle/>
          <a:p>
            <a:pPr marL="514350" indent="-514350">
              <a:buFont typeface="+mj-lt"/>
              <a:buAutoNum type="arabicPeriod" startAt="2"/>
            </a:pPr>
            <a:r>
              <a:rPr lang="zh-TW" altLang="en-US" sz="2800" b="1" dirty="0">
                <a:latin typeface="微軟正黑體" panose="020B0604030504040204" pitchFamily="34" charset="-120"/>
                <a:ea typeface="微軟正黑體" panose="020B0604030504040204" pitchFamily="34" charset="-120"/>
              </a:rPr>
              <a:t>調整權重</a:t>
            </a:r>
            <a:r>
              <a:rPr lang="en-US" altLang="zh-TW" sz="2800" b="1" dirty="0">
                <a:latin typeface="微軟正黑體" panose="020B0604030504040204" pitchFamily="34" charset="-120"/>
                <a:ea typeface="微軟正黑體" panose="020B0604030504040204" pitchFamily="34" charset="-120"/>
              </a:rPr>
              <a:t>(</a:t>
            </a:r>
            <a:r>
              <a:rPr lang="en-US" sz="2800" b="1" dirty="0">
                <a:latin typeface="微軟正黑體" panose="020B0604030504040204" pitchFamily="34" charset="-120"/>
                <a:ea typeface="微軟正黑體" panose="020B0604030504040204" pitchFamily="34" charset="-120"/>
              </a:rPr>
              <a:t>Class Weight)</a:t>
            </a:r>
          </a:p>
        </p:txBody>
      </p:sp>
      <p:sp>
        <p:nvSpPr>
          <p:cNvPr id="19" name="TextBox 16">
            <a:extLst>
              <a:ext uri="{FF2B5EF4-FFF2-40B4-BE49-F238E27FC236}">
                <a16:creationId xmlns:a16="http://schemas.microsoft.com/office/drawing/2014/main" id="{6FC0E9B1-381C-4350-9590-585FF8635698}"/>
              </a:ext>
            </a:extLst>
          </p:cNvPr>
          <p:cNvSpPr txBox="1"/>
          <p:nvPr/>
        </p:nvSpPr>
        <p:spPr>
          <a:xfrm>
            <a:off x="1379698" y="2173541"/>
            <a:ext cx="5243839" cy="523220"/>
          </a:xfrm>
          <a:prstGeom prst="rect">
            <a:avLst/>
          </a:prstGeom>
          <a:noFill/>
        </p:spPr>
        <p:txBody>
          <a:bodyPr wrap="square" rtlCol="0">
            <a:spAutoFit/>
          </a:bodyPr>
          <a:lstStyle/>
          <a:p>
            <a:pPr marL="514350" indent="-5143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Cost Sensitive Learning</a:t>
            </a:r>
          </a:p>
        </p:txBody>
      </p:sp>
      <p:pic>
        <p:nvPicPr>
          <p:cNvPr id="20" name="圖片 19"/>
          <p:cNvPicPr>
            <a:picLocks noChangeAspect="1"/>
          </p:cNvPicPr>
          <p:nvPr/>
        </p:nvPicPr>
        <p:blipFill rotWithShape="1">
          <a:blip r:embed="rId3"/>
          <a:srcRect l="57889" t="37825" r="30837" b="56377"/>
          <a:stretch/>
        </p:blipFill>
        <p:spPr>
          <a:xfrm>
            <a:off x="1532098" y="4244751"/>
            <a:ext cx="3208986" cy="928220"/>
          </a:xfrm>
          <a:prstGeom prst="rect">
            <a:avLst/>
          </a:prstGeom>
          <a:ln>
            <a:solidFill>
              <a:schemeClr val="bg1">
                <a:lumMod val="95000"/>
              </a:schemeClr>
            </a:solidFill>
          </a:ln>
        </p:spPr>
      </p:pic>
      <p:pic>
        <p:nvPicPr>
          <p:cNvPr id="22" name="圖片 21"/>
          <p:cNvPicPr>
            <a:picLocks noChangeAspect="1"/>
          </p:cNvPicPr>
          <p:nvPr/>
        </p:nvPicPr>
        <p:blipFill rotWithShape="1">
          <a:blip r:embed="rId4"/>
          <a:srcRect l="25729" t="50268" r="55163" b="43832"/>
          <a:stretch/>
        </p:blipFill>
        <p:spPr>
          <a:xfrm>
            <a:off x="5953216" y="4244751"/>
            <a:ext cx="5458826" cy="948113"/>
          </a:xfrm>
          <a:prstGeom prst="rect">
            <a:avLst/>
          </a:prstGeom>
          <a:ln>
            <a:solidFill>
              <a:schemeClr val="bg1">
                <a:lumMod val="95000"/>
              </a:schemeClr>
            </a:solidFill>
          </a:ln>
        </p:spPr>
      </p:pic>
      <p:sp>
        <p:nvSpPr>
          <p:cNvPr id="23" name="矩形 22"/>
          <p:cNvSpPr/>
          <p:nvPr/>
        </p:nvSpPr>
        <p:spPr>
          <a:xfrm>
            <a:off x="2469514" y="3346898"/>
            <a:ext cx="8500089" cy="461665"/>
          </a:xfrm>
          <a:prstGeom prst="rect">
            <a:avLst/>
          </a:prstGeom>
        </p:spPr>
        <p:txBody>
          <a:bodyPr wrap="square">
            <a:spAutoFit/>
          </a:bodyPr>
          <a:lstStyle/>
          <a:p>
            <a:r>
              <a:rPr lang="zh-TW" altLang="zh-TW" sz="2400" dirty="0">
                <a:latin typeface="微軟正黑體" panose="020B0604030504040204" pitchFamily="34" charset="-120"/>
                <a:ea typeface="微軟正黑體" panose="020B0604030504040204" pitchFamily="34" charset="-120"/>
              </a:rPr>
              <a:t>控制</a:t>
            </a:r>
            <a:r>
              <a:rPr lang="en-US" altLang="zh-TW" sz="2400" dirty="0">
                <a:latin typeface="微軟正黑體" panose="020B0604030504040204" pitchFamily="34" charset="-120"/>
                <a:ea typeface="微軟正黑體" panose="020B0604030504040204" pitchFamily="34" charset="-120"/>
              </a:rPr>
              <a:t>C</a:t>
            </a:r>
            <a:r>
              <a:rPr lang="zh-TW" altLang="zh-TW" sz="2400" dirty="0">
                <a:latin typeface="微軟正黑體" panose="020B0604030504040204" pitchFamily="34" charset="-120"/>
                <a:ea typeface="微軟正黑體" panose="020B0604030504040204" pitchFamily="34" charset="-120"/>
              </a:rPr>
              <a:t>的大小</a:t>
            </a:r>
            <a:r>
              <a:rPr lang="zh-TW" altLang="en-US" sz="2400" dirty="0">
                <a:latin typeface="微軟正黑體" panose="020B0604030504040204" pitchFamily="34" charset="-120"/>
                <a:ea typeface="微軟正黑體" panose="020B0604030504040204" pitchFamily="34" charset="-120"/>
              </a:rPr>
              <a:t>以達到權重的調整，解決資料不平衡的問題。</a:t>
            </a:r>
          </a:p>
        </p:txBody>
      </p:sp>
      <p:sp>
        <p:nvSpPr>
          <p:cNvPr id="24" name="向右箭號 23"/>
          <p:cNvSpPr/>
          <p:nvPr/>
        </p:nvSpPr>
        <p:spPr>
          <a:xfrm>
            <a:off x="5070234" y="4477408"/>
            <a:ext cx="553831" cy="4431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956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864440" y="411437"/>
            <a:ext cx="10515599" cy="652366"/>
          </a:xfrm>
        </p:spPr>
        <p:txBody>
          <a:bodyPr/>
          <a:lstStyle/>
          <a:p>
            <a:pPr algn="ctr"/>
            <a:r>
              <a:rPr kumimoji="1" lang="zh-TW" altLang="en-US" sz="5400" spc="600" dirty="0">
                <a:solidFill>
                  <a:srgbClr val="F1CD35"/>
                </a:solidFill>
                <a:effectLst/>
              </a:rPr>
              <a:t>實作練習</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9" name="Picture 2">
            <a:extLst>
              <a:ext uri="{FF2B5EF4-FFF2-40B4-BE49-F238E27FC236}">
                <a16:creationId xmlns:a16="http://schemas.microsoft.com/office/drawing/2014/main" id="{F4D7D72E-850C-42C1-993F-9D304C704F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786" y="1383854"/>
            <a:ext cx="7001672" cy="466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229870"/>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26476</TotalTime>
  <Words>5049</Words>
  <Application>Microsoft Office PowerPoint</Application>
  <PresentationFormat>寬螢幕</PresentationFormat>
  <Paragraphs>1097</Paragraphs>
  <Slides>100</Slides>
  <Notes>99</Notes>
  <HiddenSlides>0</HiddenSlides>
  <MMClips>1</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100</vt:i4>
      </vt:variant>
    </vt:vector>
  </HeadingPairs>
  <TitlesOfParts>
    <vt:vector size="115" baseType="lpstr">
      <vt:lpstr>굴림</vt:lpstr>
      <vt:lpstr>Helvetica Neue</vt:lpstr>
      <vt:lpstr>微软雅黑</vt:lpstr>
      <vt:lpstr>微軟正黑體</vt:lpstr>
      <vt:lpstr>軟正黑體</vt:lpstr>
      <vt:lpstr>Agency FB</vt:lpstr>
      <vt:lpstr>Arial</vt:lpstr>
      <vt:lpstr>Calibri</vt:lpstr>
      <vt:lpstr>Cambria Math</vt:lpstr>
      <vt:lpstr>Century Gothic</vt:lpstr>
      <vt:lpstr>Segoe UI Light</vt:lpstr>
      <vt:lpstr>Times New Roman</vt:lpstr>
      <vt:lpstr>Wingdings</vt:lpstr>
      <vt:lpstr>模板页面</vt:lpstr>
      <vt:lpstr>OfficePLUS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Allen</cp:lastModifiedBy>
  <cp:revision>410</cp:revision>
  <dcterms:created xsi:type="dcterms:W3CDTF">2015-08-18T02:51:41Z</dcterms:created>
  <dcterms:modified xsi:type="dcterms:W3CDTF">2021-06-20T03:32:11Z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